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03" r:id="rId2"/>
    <p:sldId id="321" r:id="rId3"/>
    <p:sldId id="317" r:id="rId4"/>
    <p:sldId id="347" r:id="rId5"/>
    <p:sldId id="348" r:id="rId6"/>
    <p:sldId id="350" r:id="rId7"/>
    <p:sldId id="351" r:id="rId8"/>
    <p:sldId id="349" r:id="rId9"/>
    <p:sldId id="352" r:id="rId10"/>
    <p:sldId id="353" r:id="rId11"/>
    <p:sldId id="362" r:id="rId12"/>
    <p:sldId id="360" r:id="rId13"/>
    <p:sldId id="355" r:id="rId14"/>
    <p:sldId id="356" r:id="rId15"/>
    <p:sldId id="357" r:id="rId16"/>
    <p:sldId id="358" r:id="rId17"/>
    <p:sldId id="359" r:id="rId18"/>
    <p:sldId id="361" r:id="rId19"/>
    <p:sldId id="363" r:id="rId20"/>
    <p:sldId id="364" r:id="rId21"/>
    <p:sldId id="365" r:id="rId22"/>
    <p:sldId id="368" r:id="rId23"/>
    <p:sldId id="369" r:id="rId24"/>
    <p:sldId id="370" r:id="rId25"/>
    <p:sldId id="371" r:id="rId26"/>
    <p:sldId id="372" r:id="rId27"/>
    <p:sldId id="373" r:id="rId28"/>
    <p:sldId id="375" r:id="rId29"/>
    <p:sldId id="376" r:id="rId30"/>
    <p:sldId id="377" r:id="rId31"/>
    <p:sldId id="378" r:id="rId32"/>
    <p:sldId id="374" r:id="rId33"/>
    <p:sldId id="383" r:id="rId34"/>
    <p:sldId id="379" r:id="rId35"/>
    <p:sldId id="380" r:id="rId36"/>
    <p:sldId id="384" r:id="rId37"/>
    <p:sldId id="385" r:id="rId38"/>
    <p:sldId id="386" r:id="rId39"/>
    <p:sldId id="387" r:id="rId40"/>
    <p:sldId id="382" r:id="rId41"/>
    <p:sldId id="388" r:id="rId42"/>
    <p:sldId id="389" r:id="rId43"/>
    <p:sldId id="390" r:id="rId44"/>
    <p:sldId id="391" r:id="rId45"/>
    <p:sldId id="393" r:id="rId46"/>
    <p:sldId id="394" r:id="rId47"/>
    <p:sldId id="395" r:id="rId48"/>
    <p:sldId id="396" r:id="rId49"/>
    <p:sldId id="397" r:id="rId50"/>
    <p:sldId id="398" r:id="rId51"/>
    <p:sldId id="392" r:id="rId52"/>
    <p:sldId id="304" r:id="rId5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297A"/>
    <a:srgbClr val="0047D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41" autoAdjust="0"/>
  </p:normalViewPr>
  <p:slideViewPr>
    <p:cSldViewPr>
      <p:cViewPr varScale="1">
        <p:scale>
          <a:sx n="70" d="100"/>
          <a:sy n="70" d="100"/>
        </p:scale>
        <p:origin x="714"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8C300E-9064-4AD9-9B23-5126F3238B4C}" type="datetimeFigureOut">
              <a:rPr lang="en-US" smtClean="0"/>
              <a:pPr/>
              <a:t>1/25/2021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509799-5BA6-46C1-B6EC-2606119EB494}" type="slidenum">
              <a:rPr lang="en-US" smtClean="0"/>
              <a:pPr/>
              <a:t>‹#›</a:t>
            </a:fld>
            <a:endParaRPr lang="en-US"/>
          </a:p>
        </p:txBody>
      </p:sp>
    </p:spTree>
    <p:extLst>
      <p:ext uri="{BB962C8B-B14F-4D97-AF65-F5344CB8AC3E}">
        <p14:creationId xmlns:p14="http://schemas.microsoft.com/office/powerpoint/2010/main" val="5186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9E7C43-A530-4ED8-B6BE-31660DD8E803}"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250949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9E7C43-A530-4ED8-B6BE-31660DD8E803}"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879690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0415" y="274639"/>
            <a:ext cx="3654531"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589" y="274639"/>
            <a:ext cx="1076468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9E7C43-A530-4ED8-B6BE-31660DD8E803}"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280122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9E7C43-A530-4ED8-B6BE-31660DD8E803}"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4034559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9E7C43-A530-4ED8-B6BE-31660DD8E803}"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176226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589" y="1600201"/>
            <a:ext cx="720960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5341" y="1600201"/>
            <a:ext cx="720960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9E7C43-A530-4ED8-B6BE-31660DD8E803}"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64102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9E7C43-A530-4ED8-B6BE-31660DD8E803}"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3599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9E7C43-A530-4ED8-B6BE-31660DD8E803}"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392175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9E7C43-A530-4ED8-B6BE-31660DD8E803}"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146225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9E7C43-A530-4ED8-B6BE-31660DD8E803}"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155671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9E7C43-A530-4ED8-B6BE-31660DD8E803}"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49487-9AB4-425A-97FF-E46146BF3BED}" type="slidenum">
              <a:rPr lang="en-US" smtClean="0"/>
              <a:pPr/>
              <a:t>‹#›</a:t>
            </a:fld>
            <a:endParaRPr lang="en-US"/>
          </a:p>
        </p:txBody>
      </p:sp>
    </p:spTree>
    <p:extLst>
      <p:ext uri="{BB962C8B-B14F-4D97-AF65-F5344CB8AC3E}">
        <p14:creationId xmlns:p14="http://schemas.microsoft.com/office/powerpoint/2010/main" val="64306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9E7C43-A530-4ED8-B6BE-31660DD8E803}" type="datetimeFigureOut">
              <a:rPr lang="en-US" smtClean="0"/>
              <a:pPr/>
              <a:t>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49487-9AB4-425A-97FF-E46146BF3BED}" type="slidenum">
              <a:rPr lang="en-US" smtClean="0"/>
              <a:pPr/>
              <a:t>‹#›</a:t>
            </a:fld>
            <a:endParaRPr lang="en-US"/>
          </a:p>
        </p:txBody>
      </p:sp>
    </p:spTree>
    <p:extLst>
      <p:ext uri="{BB962C8B-B14F-4D97-AF65-F5344CB8AC3E}">
        <p14:creationId xmlns:p14="http://schemas.microsoft.com/office/powerpoint/2010/main" val="4144904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jay-Kumar-Aspiring-Minds-Round-2/newsapp.git" TargetMode="External"/><Relationship Id="rId7" Type="http://schemas.openxmlformats.org/officeDocument/2006/relationships/image" Target="../media/image14.png"/><Relationship Id="rId2" Type="http://schemas.openxmlformats.org/officeDocument/2006/relationships/hyperlink" Target="https://github.com/Ajay-Kumar-Aspiring-Minds-Round-2/newsapp"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jay-Kumar-Aspiring-Minds-Round-2/ResumeRanker.git" TargetMode="External"/><Relationship Id="rId2" Type="http://schemas.openxmlformats.org/officeDocument/2006/relationships/hyperlink" Target="https://github.com/Ajay-Kumar-Aspiring-Minds-Round-2/ResumeRanker"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hyperlink" Target="https://github.com/Ajay-Kumar-Aspiring-Minds-Round-2/MultiTenantApp.git" TargetMode="External"/><Relationship Id="rId7" Type="http://schemas.openxmlformats.org/officeDocument/2006/relationships/image" Target="../media/image27.png"/><Relationship Id="rId2" Type="http://schemas.openxmlformats.org/officeDocument/2006/relationships/hyperlink" Target="https://github.com/Ajay-Kumar-Aspiring-Minds-Round-2/MultiTenantApp"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5.pn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jay-Kumar-Aspiring-Minds-Round-2/DependencyInjectionApp.git" TargetMode="External"/><Relationship Id="rId7" Type="http://schemas.openxmlformats.org/officeDocument/2006/relationships/image" Target="../media/image7.png"/><Relationship Id="rId2" Type="http://schemas.openxmlformats.org/officeDocument/2006/relationships/hyperlink" Target="https://github.com/Ajay-Kumar-Aspiring-Minds-Round-2/DependencyInjectionApp"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github.com/Ajay-Kumar-Aspiring-Minds-Round-2/SharingSession.git" TargetMode="External"/><Relationship Id="rId7" Type="http://schemas.openxmlformats.org/officeDocument/2006/relationships/image" Target="../media/image30.png"/><Relationship Id="rId2" Type="http://schemas.openxmlformats.org/officeDocument/2006/relationships/hyperlink" Target="https://github.com/Ajay-Kumar-Aspiring-Minds-Round-2/SharingSession"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9.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jay-Kumar-Aspiring-Minds-Round-2/userapp.git" TargetMode="External"/><Relationship Id="rId7" Type="http://schemas.openxmlformats.org/officeDocument/2006/relationships/image" Target="../media/image41.png"/><Relationship Id="rId2" Type="http://schemas.openxmlformats.org/officeDocument/2006/relationships/hyperlink" Target="https://github.com/Ajay-Kumar-Aspiring-Minds-Round-2/userapp"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2.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file:///\\d\s?\d%7b4%7d%5b1-9%5d$"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5.wmf"/><Relationship Id="rId4" Type="http://schemas.openxmlformats.org/officeDocument/2006/relationships/oleObject" Target="../embeddings/oleObject6.bin"/></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3012" y="5943601"/>
            <a:ext cx="1828800" cy="667512"/>
          </a:xfrm>
          <a:prstGeom prst="rect">
            <a:avLst/>
          </a:prstGeom>
        </p:spPr>
      </p:pic>
      <p:pic>
        <p:nvPicPr>
          <p:cNvPr id="4" name="Picture 3"/>
          <p:cNvPicPr>
            <a:picLocks noChangeAspect="1"/>
          </p:cNvPicPr>
          <p:nvPr/>
        </p:nvPicPr>
        <p:blipFill>
          <a:blip r:embed="rId3"/>
          <a:stretch>
            <a:fillRect/>
          </a:stretch>
        </p:blipFill>
        <p:spPr>
          <a:xfrm>
            <a:off x="0" y="23350"/>
            <a:ext cx="5942011" cy="6834650"/>
          </a:xfrm>
          <a:prstGeom prst="rect">
            <a:avLst/>
          </a:prstGeom>
        </p:spPr>
      </p:pic>
      <p:sp>
        <p:nvSpPr>
          <p:cNvPr id="21" name="Text Box 5"/>
          <p:cNvSpPr txBox="1">
            <a:spLocks noChangeArrowheads="1"/>
          </p:cNvSpPr>
          <p:nvPr/>
        </p:nvSpPr>
        <p:spPr bwMode="auto">
          <a:xfrm>
            <a:off x="189705" y="1600200"/>
            <a:ext cx="5562600" cy="89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4350" tIns="49062" rIns="94350" bIns="4906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Clr>
                <a:srgbClr val="000000"/>
              </a:buClr>
              <a:buFont typeface="Book Antiqua" pitchFamily="18" charset="0"/>
              <a:buNone/>
            </a:pPr>
            <a:r>
              <a:rPr lang="en-GB" altLang="en-US" sz="2600" b="1" dirty="0">
                <a:solidFill>
                  <a:srgbClr val="00297A"/>
                </a:solidFill>
                <a:latin typeface="+mj-lt"/>
                <a:cs typeface="Arial" panose="020B0604020202020204" pitchFamily="34" charset="0"/>
              </a:rPr>
              <a:t>KG Information Systems Private </a:t>
            </a:r>
            <a:r>
              <a:rPr lang="en-GB" altLang="en-US" sz="2600" b="1" dirty="0" smtClean="0">
                <a:solidFill>
                  <a:srgbClr val="00297A"/>
                </a:solidFill>
                <a:latin typeface="+mj-lt"/>
                <a:cs typeface="Arial" panose="020B0604020202020204" pitchFamily="34" charset="0"/>
              </a:rPr>
              <a:t>Limited</a:t>
            </a:r>
            <a:endParaRPr lang="en-GB" altLang="en-US" sz="2600" b="1" dirty="0">
              <a:solidFill>
                <a:srgbClr val="00297A"/>
              </a:solidFill>
              <a:latin typeface="+mj-lt"/>
              <a:cs typeface="Arial" panose="020B0604020202020204" pitchFamily="34" charset="0"/>
            </a:endParaRPr>
          </a:p>
        </p:txBody>
      </p:sp>
      <p:sp>
        <p:nvSpPr>
          <p:cNvPr id="3" name="Rectangle 2"/>
          <p:cNvSpPr/>
          <p:nvPr/>
        </p:nvSpPr>
        <p:spPr>
          <a:xfrm>
            <a:off x="1066005" y="3388045"/>
            <a:ext cx="3810000" cy="492443"/>
          </a:xfrm>
          <a:prstGeom prst="rect">
            <a:avLst/>
          </a:prstGeom>
        </p:spPr>
        <p:txBody>
          <a:bodyPr wrap="square">
            <a:spAutoFit/>
          </a:bodyP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600" b="1" dirty="0" smtClean="0">
                <a:ln w="0"/>
                <a:solidFill>
                  <a:srgbClr val="00297A"/>
                </a:solidFill>
                <a:cs typeface="Arial" pitchFamily="34" charset="0"/>
              </a:rPr>
              <a:t>ASPIRING MINDS</a:t>
            </a:r>
            <a:endParaRPr lang="en-US" sz="2600" b="1" dirty="0">
              <a:ln w="0"/>
              <a:solidFill>
                <a:srgbClr val="00297A"/>
              </a:solidFill>
              <a:cs typeface="Arial" pitchFamily="34" charset="0"/>
            </a:endParaRPr>
          </a:p>
        </p:txBody>
      </p:sp>
      <p:pic>
        <p:nvPicPr>
          <p:cNvPr id="5" name="Picture 4"/>
          <p:cNvPicPr>
            <a:picLocks noChangeAspect="1"/>
          </p:cNvPicPr>
          <p:nvPr/>
        </p:nvPicPr>
        <p:blipFill>
          <a:blip r:embed="rId4"/>
          <a:stretch>
            <a:fillRect/>
          </a:stretch>
        </p:blipFill>
        <p:spPr>
          <a:xfrm>
            <a:off x="8267474" y="990600"/>
            <a:ext cx="1865538" cy="1849136"/>
          </a:xfrm>
          <a:prstGeom prst="rect">
            <a:avLst/>
          </a:prstGeom>
        </p:spPr>
      </p:pic>
      <p:sp>
        <p:nvSpPr>
          <p:cNvPr id="15" name="Rectangle 14"/>
          <p:cNvSpPr/>
          <p:nvPr/>
        </p:nvSpPr>
        <p:spPr>
          <a:xfrm>
            <a:off x="7295243" y="3800041"/>
            <a:ext cx="3810000" cy="492443"/>
          </a:xfrm>
          <a:prstGeom prst="rect">
            <a:avLst/>
          </a:prstGeom>
        </p:spPr>
        <p:txBody>
          <a:bodyPr wrap="square">
            <a:spAutoFit/>
          </a:bodyP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600" b="1" dirty="0" smtClean="0">
                <a:ln w="0"/>
                <a:solidFill>
                  <a:srgbClr val="00297A"/>
                </a:solidFill>
                <a:cs typeface="Arial" pitchFamily="34" charset="0"/>
              </a:rPr>
              <a:t>AJAY KUMAR R</a:t>
            </a:r>
            <a:endParaRPr lang="en-US" sz="2600" b="1" dirty="0">
              <a:ln w="0"/>
              <a:solidFill>
                <a:srgbClr val="00297A"/>
              </a:solidFill>
              <a:cs typeface="Arial" pitchFamily="34" charset="0"/>
            </a:endParaRPr>
          </a:p>
        </p:txBody>
      </p:sp>
    </p:spTree>
    <p:extLst>
      <p:ext uri="{BB962C8B-B14F-4D97-AF65-F5344CB8AC3E}">
        <p14:creationId xmlns:p14="http://schemas.microsoft.com/office/powerpoint/2010/main" val="27895776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2" y="865664"/>
            <a:ext cx="10972800" cy="3693319"/>
          </a:xfrm>
          <a:prstGeom prst="rect">
            <a:avLst/>
          </a:prstGeom>
          <a:noFill/>
        </p:spPr>
        <p:txBody>
          <a:bodyPr wrap="square" rtlCol="0">
            <a:spAutoFit/>
          </a:bodyPr>
          <a:lstStyle/>
          <a:p>
            <a:r>
              <a:rPr lang="en-US" b="1" i="1" u="sng" dirty="0" smtClean="0">
                <a:solidFill>
                  <a:prstClr val="black"/>
                </a:solidFill>
              </a:rPr>
              <a:t>Source Code GIT Repository:</a:t>
            </a:r>
            <a:endParaRPr lang="en-US" dirty="0" smtClean="0">
              <a:solidFill>
                <a:prstClr val="black"/>
              </a:solidFill>
            </a:endParaRPr>
          </a:p>
          <a:p>
            <a:r>
              <a:rPr lang="en-US" b="1" i="1" dirty="0" smtClean="0">
                <a:solidFill>
                  <a:prstClr val="black"/>
                </a:solidFill>
              </a:rPr>
              <a:t> </a:t>
            </a:r>
            <a:endParaRPr lang="en-US" dirty="0" smtClean="0">
              <a:solidFill>
                <a:prstClr val="black"/>
              </a:solidFill>
            </a:endParaRPr>
          </a:p>
          <a:p>
            <a:r>
              <a:rPr lang="en-US" b="1" dirty="0" smtClean="0">
                <a:solidFill>
                  <a:prstClr val="black"/>
                </a:solidFill>
              </a:rPr>
              <a:t>Web Browser Link: </a:t>
            </a:r>
            <a:endParaRPr lang="en-US" dirty="0" smtClean="0">
              <a:solidFill>
                <a:prstClr val="black"/>
              </a:solidFill>
            </a:endParaRPr>
          </a:p>
          <a:p>
            <a:r>
              <a:rPr lang="en-US" b="1" u="sng" dirty="0">
                <a:hlinkClick r:id="rId2"/>
              </a:rPr>
              <a:t>https://github.com/Ajay-Kumar-Aspiring-Minds-Round-2/newsapp</a:t>
            </a:r>
            <a:endParaRPr lang="en-IN" dirty="0"/>
          </a:p>
          <a:p>
            <a:endParaRPr lang="en-US" dirty="0" smtClean="0">
              <a:solidFill>
                <a:prstClr val="black"/>
              </a:solidFill>
            </a:endParaRPr>
          </a:p>
          <a:p>
            <a:r>
              <a:rPr lang="en-US" b="1" dirty="0" smtClean="0">
                <a:solidFill>
                  <a:prstClr val="black"/>
                </a:solidFill>
              </a:rPr>
              <a:t>GIT Clone Link: </a:t>
            </a:r>
            <a:endParaRPr lang="en-US" dirty="0" smtClean="0">
              <a:solidFill>
                <a:prstClr val="black"/>
              </a:solidFill>
            </a:endParaRPr>
          </a:p>
          <a:p>
            <a:r>
              <a:rPr lang="en-US" b="1" u="sng" dirty="0">
                <a:solidFill>
                  <a:prstClr val="black"/>
                </a:solidFill>
                <a:hlinkClick r:id="rId3"/>
              </a:rPr>
              <a:t>https://</a:t>
            </a:r>
            <a:r>
              <a:rPr lang="en-US" b="1" u="sng" dirty="0" smtClean="0">
                <a:solidFill>
                  <a:prstClr val="black"/>
                </a:solidFill>
                <a:hlinkClick r:id="rId3"/>
              </a:rPr>
              <a:t>github.com/Ajay-Kumar-Aspiring-Minds-Round-2/newsapp.git</a:t>
            </a:r>
            <a:endParaRPr lang="en-US" b="1" dirty="0" smtClean="0">
              <a:solidFill>
                <a:prstClr val="black"/>
              </a:solidFill>
            </a:endParaRPr>
          </a:p>
          <a:p>
            <a:endParaRPr lang="en-US" dirty="0">
              <a:solidFill>
                <a:prstClr val="black"/>
              </a:solidFill>
            </a:endParaRPr>
          </a:p>
          <a:p>
            <a:r>
              <a:rPr lang="en-US" b="1" i="1" u="sng" dirty="0">
                <a:solidFill>
                  <a:prstClr val="black"/>
                </a:solidFill>
              </a:rPr>
              <a:t>Technology Stack </a:t>
            </a:r>
            <a:r>
              <a:rPr lang="en-US" b="1" i="1" u="sng" dirty="0" smtClean="0">
                <a:solidFill>
                  <a:prstClr val="black"/>
                </a:solidFill>
              </a:rPr>
              <a:t>:</a:t>
            </a:r>
            <a:endParaRPr lang="en-US" dirty="0" smtClean="0">
              <a:solidFill>
                <a:prstClr val="black"/>
              </a:solidFill>
            </a:endParaRPr>
          </a:p>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IN" b="1" u="sng" dirty="0" smtClean="0">
              <a:solidFill>
                <a:prstClr val="black"/>
              </a:solidFill>
            </a:endParaRPr>
          </a:p>
        </p:txBody>
      </p:sp>
      <p:pic>
        <p:nvPicPr>
          <p:cNvPr id="9" name="Picture 8"/>
          <p:cNvPicPr>
            <a:picLocks noChangeAspect="1"/>
          </p:cNvPicPr>
          <p:nvPr/>
        </p:nvPicPr>
        <p:blipFill>
          <a:blip r:embed="rId4"/>
          <a:stretch>
            <a:fillRect/>
          </a:stretch>
        </p:blipFill>
        <p:spPr>
          <a:xfrm>
            <a:off x="1" y="0"/>
            <a:ext cx="12188824" cy="675620"/>
          </a:xfrm>
          <a:prstGeom prst="rect">
            <a:avLst/>
          </a:prstGeom>
        </p:spPr>
      </p:pic>
      <p:sp>
        <p:nvSpPr>
          <p:cNvPr id="4" name="Rectangle 3"/>
          <p:cNvSpPr/>
          <p:nvPr/>
        </p:nvSpPr>
        <p:spPr>
          <a:xfrm>
            <a:off x="531812" y="152400"/>
            <a:ext cx="5164747" cy="523220"/>
          </a:xfrm>
          <a:prstGeom prst="rect">
            <a:avLst/>
          </a:prstGeom>
        </p:spPr>
        <p:txBody>
          <a:bodyPr wrap="non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Progressive Web </a:t>
            </a:r>
            <a:r>
              <a:rPr lang="en-US" altLang="en-US" sz="2400" b="1" dirty="0" smtClean="0">
                <a:solidFill>
                  <a:srgbClr val="0033CC"/>
                </a:solidFill>
              </a:rPr>
              <a:t>App – News App</a:t>
            </a:r>
            <a:endParaRPr lang="en-US" altLang="en-US" sz="2400" b="1" dirty="0">
              <a:solidFill>
                <a:srgbClr val="0033CC"/>
              </a:solidFill>
            </a:endParaRPr>
          </a:p>
        </p:txBody>
      </p:sp>
      <p:pic>
        <p:nvPicPr>
          <p:cNvPr id="21" name="Picture 20"/>
          <p:cNvPicPr/>
          <p:nvPr/>
        </p:nvPicPr>
        <p:blipFill>
          <a:blip r:embed="rId5" cstate="print">
            <a:extLst>
              <a:ext uri="{28A0092B-C50C-407E-A947-70E740481C1C}">
                <a14:useLocalDpi xmlns:a14="http://schemas.microsoft.com/office/drawing/2010/main" val="0"/>
              </a:ext>
            </a:extLst>
          </a:blip>
          <a:stretch>
            <a:fillRect/>
          </a:stretch>
        </p:blipFill>
        <p:spPr>
          <a:xfrm>
            <a:off x="722947" y="3442468"/>
            <a:ext cx="799465" cy="899795"/>
          </a:xfrm>
          <a:prstGeom prst="rect">
            <a:avLst/>
          </a:prstGeom>
        </p:spPr>
      </p:pic>
      <p:pic>
        <p:nvPicPr>
          <p:cNvPr id="22" name="Picture 21"/>
          <p:cNvPicPr/>
          <p:nvPr/>
        </p:nvPicPr>
        <p:blipFill>
          <a:blip r:embed="rId6" cstate="print">
            <a:extLst>
              <a:ext uri="{28A0092B-C50C-407E-A947-70E740481C1C}">
                <a14:useLocalDpi xmlns:a14="http://schemas.microsoft.com/office/drawing/2010/main" val="0"/>
              </a:ext>
            </a:extLst>
          </a:blip>
          <a:stretch>
            <a:fillRect/>
          </a:stretch>
        </p:blipFill>
        <p:spPr>
          <a:xfrm>
            <a:off x="1841817" y="3443605"/>
            <a:ext cx="747395" cy="899795"/>
          </a:xfrm>
          <a:prstGeom prst="rect">
            <a:avLst/>
          </a:prstGeom>
        </p:spPr>
      </p:pic>
      <p:pic>
        <p:nvPicPr>
          <p:cNvPr id="23" name="Picture 22"/>
          <p:cNvPicPr/>
          <p:nvPr/>
        </p:nvPicPr>
        <p:blipFill>
          <a:blip r:embed="rId7">
            <a:extLst>
              <a:ext uri="{28A0092B-C50C-407E-A947-70E740481C1C}">
                <a14:useLocalDpi xmlns:a14="http://schemas.microsoft.com/office/drawing/2010/main" val="0"/>
              </a:ext>
            </a:extLst>
          </a:blip>
          <a:stretch>
            <a:fillRect/>
          </a:stretch>
        </p:blipFill>
        <p:spPr>
          <a:xfrm>
            <a:off x="2971482" y="3411761"/>
            <a:ext cx="836930" cy="899795"/>
          </a:xfrm>
          <a:prstGeom prst="rect">
            <a:avLst/>
          </a:prstGeom>
        </p:spPr>
      </p:pic>
      <p:pic>
        <p:nvPicPr>
          <p:cNvPr id="24" name="Picture 23"/>
          <p:cNvPicPr/>
          <p:nvPr/>
        </p:nvPicPr>
        <p:blipFill>
          <a:blip r:embed="rId8" cstate="print">
            <a:extLst>
              <a:ext uri="{28A0092B-C50C-407E-A947-70E740481C1C}">
                <a14:useLocalDpi xmlns:a14="http://schemas.microsoft.com/office/drawing/2010/main" val="0"/>
              </a:ext>
            </a:extLst>
          </a:blip>
          <a:stretch>
            <a:fillRect/>
          </a:stretch>
        </p:blipFill>
        <p:spPr>
          <a:xfrm>
            <a:off x="4158297" y="3442467"/>
            <a:ext cx="869315" cy="899795"/>
          </a:xfrm>
          <a:prstGeom prst="rect">
            <a:avLst/>
          </a:prstGeom>
        </p:spPr>
      </p:pic>
      <p:pic>
        <p:nvPicPr>
          <p:cNvPr id="25" name="Picture 24"/>
          <p:cNvPicPr/>
          <p:nvPr/>
        </p:nvPicPr>
        <p:blipFill>
          <a:blip r:embed="rId9"/>
          <a:stretch>
            <a:fillRect/>
          </a:stretch>
        </p:blipFill>
        <p:spPr>
          <a:xfrm>
            <a:off x="5370512" y="3716457"/>
            <a:ext cx="1638300" cy="590550"/>
          </a:xfrm>
          <a:prstGeom prst="rect">
            <a:avLst/>
          </a:prstGeom>
        </p:spPr>
      </p:pic>
      <p:sp>
        <p:nvSpPr>
          <p:cNvPr id="20" name="Rectangle 19"/>
          <p:cNvSpPr/>
          <p:nvPr/>
        </p:nvSpPr>
        <p:spPr>
          <a:xfrm>
            <a:off x="531812" y="4585141"/>
            <a:ext cx="8763000" cy="368434"/>
          </a:xfrm>
          <a:prstGeom prst="rect">
            <a:avLst/>
          </a:prstGeom>
        </p:spPr>
        <p:txBody>
          <a:bodyPr wrap="square">
            <a:spAutoFit/>
          </a:bodyPr>
          <a:lstStyle/>
          <a:p>
            <a:pPr>
              <a:lnSpc>
                <a:spcPct val="107000"/>
              </a:lnSpc>
              <a:spcAft>
                <a:spcPts val="800"/>
              </a:spcAft>
            </a:pPr>
            <a:r>
              <a:rPr lang="en-US" b="1" dirty="0">
                <a:latin typeface="Arial" panose="020B0604020202020204" pitchFamily="34" charset="0"/>
                <a:ea typeface="Batang"/>
              </a:rPr>
              <a:t>Key Features of News App – News can be viewed of nearly 54 Countries.</a:t>
            </a:r>
            <a:endParaRPr lang="en-IN" b="1" dirty="0">
              <a:effectLst/>
              <a:latin typeface="Times New Roman" panose="02020603050405020304" pitchFamily="18" charset="0"/>
              <a:ea typeface="Batang"/>
            </a:endParaRPr>
          </a:p>
        </p:txBody>
      </p:sp>
      <p:sp>
        <p:nvSpPr>
          <p:cNvPr id="49" name="Rectangle 48"/>
          <p:cNvSpPr/>
          <p:nvPr/>
        </p:nvSpPr>
        <p:spPr>
          <a:xfrm>
            <a:off x="755649" y="5166360"/>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Business News</a:t>
            </a:r>
            <a:endParaRPr lang="en-IN" sz="1200">
              <a:effectLst/>
              <a:latin typeface="Times New Roman" panose="02020603050405020304" pitchFamily="18" charset="0"/>
              <a:ea typeface="Batang"/>
            </a:endParaRPr>
          </a:p>
        </p:txBody>
      </p:sp>
      <p:sp>
        <p:nvSpPr>
          <p:cNvPr id="50" name="Rectangle 49"/>
          <p:cNvSpPr/>
          <p:nvPr/>
        </p:nvSpPr>
        <p:spPr>
          <a:xfrm>
            <a:off x="2832099" y="5181600"/>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Technology News</a:t>
            </a:r>
            <a:endParaRPr lang="en-IN" sz="1200">
              <a:effectLst/>
              <a:latin typeface="Times New Roman" panose="02020603050405020304" pitchFamily="18" charset="0"/>
              <a:ea typeface="Batang"/>
            </a:endParaRPr>
          </a:p>
        </p:txBody>
      </p:sp>
      <p:sp>
        <p:nvSpPr>
          <p:cNvPr id="51" name="Rounded Rectangle 50"/>
          <p:cNvSpPr/>
          <p:nvPr/>
        </p:nvSpPr>
        <p:spPr>
          <a:xfrm>
            <a:off x="2641599" y="4994910"/>
            <a:ext cx="352425" cy="36195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kern="1200" dirty="0">
                <a:solidFill>
                  <a:srgbClr val="FFFFFF"/>
                </a:solidFill>
                <a:effectLst/>
                <a:ea typeface="Batang"/>
                <a:cs typeface="Times New Roman" panose="02020603050405020304" pitchFamily="18" charset="0"/>
              </a:rPr>
              <a:t>2</a:t>
            </a:r>
            <a:endParaRPr lang="en-IN" sz="1200" dirty="0">
              <a:effectLst/>
              <a:latin typeface="Times New Roman" panose="02020603050405020304" pitchFamily="18" charset="0"/>
              <a:ea typeface="Batang"/>
            </a:endParaRPr>
          </a:p>
        </p:txBody>
      </p:sp>
      <p:sp>
        <p:nvSpPr>
          <p:cNvPr id="52" name="Rectangle 51"/>
          <p:cNvSpPr/>
          <p:nvPr/>
        </p:nvSpPr>
        <p:spPr>
          <a:xfrm>
            <a:off x="4956174" y="5181600"/>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General News</a:t>
            </a:r>
            <a:endParaRPr lang="en-IN" sz="1200">
              <a:effectLst/>
              <a:latin typeface="Times New Roman" panose="02020603050405020304" pitchFamily="18" charset="0"/>
              <a:ea typeface="Batang"/>
            </a:endParaRPr>
          </a:p>
        </p:txBody>
      </p:sp>
      <p:sp>
        <p:nvSpPr>
          <p:cNvPr id="53" name="Rounded Rectangle 52"/>
          <p:cNvSpPr/>
          <p:nvPr/>
        </p:nvSpPr>
        <p:spPr>
          <a:xfrm>
            <a:off x="4765674" y="4994910"/>
            <a:ext cx="352425" cy="34290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kern="1200">
                <a:solidFill>
                  <a:srgbClr val="FFFFFF"/>
                </a:solidFill>
                <a:effectLst/>
                <a:ea typeface="Batang"/>
                <a:cs typeface="Times New Roman" panose="02020603050405020304" pitchFamily="18" charset="0"/>
              </a:rPr>
              <a:t>3</a:t>
            </a:r>
            <a:endParaRPr lang="en-IN" sz="1200">
              <a:effectLst/>
              <a:latin typeface="Times New Roman" panose="02020603050405020304" pitchFamily="18" charset="0"/>
              <a:ea typeface="Batang"/>
            </a:endParaRPr>
          </a:p>
        </p:txBody>
      </p:sp>
      <p:sp>
        <p:nvSpPr>
          <p:cNvPr id="54" name="Rounded Rectangle 53"/>
          <p:cNvSpPr/>
          <p:nvPr/>
        </p:nvSpPr>
        <p:spPr>
          <a:xfrm>
            <a:off x="579436" y="4975860"/>
            <a:ext cx="352425" cy="36195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dirty="0">
                <a:solidFill>
                  <a:srgbClr val="FFFFFF"/>
                </a:solidFill>
                <a:ea typeface="Batang"/>
                <a:cs typeface="Times New Roman" panose="02020603050405020304" pitchFamily="18" charset="0"/>
              </a:rPr>
              <a:t>1</a:t>
            </a:r>
            <a:endParaRPr lang="en-IN" sz="1200" dirty="0">
              <a:effectLst/>
              <a:latin typeface="Times New Roman" panose="02020603050405020304" pitchFamily="18" charset="0"/>
              <a:ea typeface="Batang"/>
            </a:endParaRPr>
          </a:p>
        </p:txBody>
      </p:sp>
      <p:sp>
        <p:nvSpPr>
          <p:cNvPr id="55" name="Rectangle 54"/>
          <p:cNvSpPr/>
          <p:nvPr/>
        </p:nvSpPr>
        <p:spPr>
          <a:xfrm>
            <a:off x="7080249" y="5181600"/>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Health News</a:t>
            </a:r>
            <a:endParaRPr lang="en-IN" sz="1200">
              <a:effectLst/>
              <a:latin typeface="Times New Roman" panose="02020603050405020304" pitchFamily="18" charset="0"/>
              <a:ea typeface="Batang"/>
            </a:endParaRPr>
          </a:p>
        </p:txBody>
      </p:sp>
      <p:sp>
        <p:nvSpPr>
          <p:cNvPr id="56" name="Rounded Rectangle 55"/>
          <p:cNvSpPr/>
          <p:nvPr/>
        </p:nvSpPr>
        <p:spPr>
          <a:xfrm>
            <a:off x="6889749" y="4989830"/>
            <a:ext cx="352425" cy="333375"/>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200">
                <a:effectLst/>
                <a:latin typeface="Times New Roman" panose="02020603050405020304" pitchFamily="18" charset="0"/>
                <a:ea typeface="Batang"/>
              </a:rPr>
              <a:t>4</a:t>
            </a:r>
            <a:endParaRPr lang="en-IN" sz="1200">
              <a:effectLst/>
              <a:latin typeface="Times New Roman" panose="02020603050405020304" pitchFamily="18" charset="0"/>
              <a:ea typeface="Batang"/>
            </a:endParaRPr>
          </a:p>
        </p:txBody>
      </p:sp>
      <p:sp>
        <p:nvSpPr>
          <p:cNvPr id="57" name="Rectangle 56"/>
          <p:cNvSpPr/>
          <p:nvPr/>
        </p:nvSpPr>
        <p:spPr>
          <a:xfrm>
            <a:off x="9156699" y="5159375"/>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Science News</a:t>
            </a:r>
            <a:endParaRPr lang="en-IN" sz="1200">
              <a:effectLst/>
              <a:latin typeface="Times New Roman" panose="02020603050405020304" pitchFamily="18" charset="0"/>
              <a:ea typeface="Batang"/>
            </a:endParaRPr>
          </a:p>
        </p:txBody>
      </p:sp>
      <p:sp>
        <p:nvSpPr>
          <p:cNvPr id="58" name="Rounded Rectangle 57"/>
          <p:cNvSpPr/>
          <p:nvPr/>
        </p:nvSpPr>
        <p:spPr>
          <a:xfrm>
            <a:off x="8966199" y="4971415"/>
            <a:ext cx="352425" cy="34290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kern="1200">
                <a:solidFill>
                  <a:srgbClr val="FFFFFF"/>
                </a:solidFill>
                <a:effectLst/>
                <a:ea typeface="Batang"/>
                <a:cs typeface="Times New Roman" panose="02020603050405020304" pitchFamily="18" charset="0"/>
              </a:rPr>
              <a:t>5</a:t>
            </a:r>
            <a:endParaRPr lang="en-IN" sz="1200">
              <a:effectLst/>
              <a:latin typeface="Times New Roman" panose="02020603050405020304" pitchFamily="18" charset="0"/>
              <a:ea typeface="Batang"/>
            </a:endParaRPr>
          </a:p>
        </p:txBody>
      </p:sp>
      <p:sp>
        <p:nvSpPr>
          <p:cNvPr id="59" name="Rectangle 58"/>
          <p:cNvSpPr/>
          <p:nvPr/>
        </p:nvSpPr>
        <p:spPr>
          <a:xfrm>
            <a:off x="761524" y="6031230"/>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Entertainment News</a:t>
            </a:r>
            <a:endParaRPr lang="en-IN" sz="1200">
              <a:effectLst/>
              <a:latin typeface="Times New Roman" panose="02020603050405020304" pitchFamily="18" charset="0"/>
              <a:ea typeface="Batang"/>
            </a:endParaRPr>
          </a:p>
        </p:txBody>
      </p:sp>
      <p:sp>
        <p:nvSpPr>
          <p:cNvPr id="60" name="Rounded Rectangle 59"/>
          <p:cNvSpPr/>
          <p:nvPr/>
        </p:nvSpPr>
        <p:spPr>
          <a:xfrm>
            <a:off x="571024" y="5836285"/>
            <a:ext cx="352425" cy="36195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kern="1200">
                <a:solidFill>
                  <a:srgbClr val="FFFFFF"/>
                </a:solidFill>
                <a:effectLst/>
                <a:ea typeface="Batang"/>
                <a:cs typeface="Times New Roman" panose="02020603050405020304" pitchFamily="18" charset="0"/>
              </a:rPr>
              <a:t>6</a:t>
            </a:r>
            <a:endParaRPr lang="en-IN" sz="1200">
              <a:effectLst/>
              <a:latin typeface="Times New Roman" panose="02020603050405020304" pitchFamily="18" charset="0"/>
              <a:ea typeface="Batang"/>
            </a:endParaRPr>
          </a:p>
        </p:txBody>
      </p:sp>
      <p:sp>
        <p:nvSpPr>
          <p:cNvPr id="61" name="Rectangle 60"/>
          <p:cNvSpPr/>
          <p:nvPr/>
        </p:nvSpPr>
        <p:spPr>
          <a:xfrm>
            <a:off x="2853346" y="6029960"/>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Sports News</a:t>
            </a:r>
            <a:endParaRPr lang="en-IN" sz="1200">
              <a:effectLst/>
              <a:latin typeface="Times New Roman" panose="02020603050405020304" pitchFamily="18" charset="0"/>
              <a:ea typeface="Batang"/>
            </a:endParaRPr>
          </a:p>
        </p:txBody>
      </p:sp>
      <p:sp>
        <p:nvSpPr>
          <p:cNvPr id="62" name="Rounded Rectangle 61"/>
          <p:cNvSpPr/>
          <p:nvPr/>
        </p:nvSpPr>
        <p:spPr>
          <a:xfrm>
            <a:off x="2662846" y="5819140"/>
            <a:ext cx="352425" cy="333375"/>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200">
                <a:effectLst/>
                <a:latin typeface="Times New Roman" panose="02020603050405020304" pitchFamily="18" charset="0"/>
                <a:ea typeface="Batang"/>
              </a:rPr>
              <a:t>7</a:t>
            </a:r>
            <a:endParaRPr lang="en-IN" sz="1200">
              <a:effectLst/>
              <a:latin typeface="Times New Roman" panose="02020603050405020304" pitchFamily="18" charset="0"/>
              <a:ea typeface="Batang"/>
            </a:endParaRPr>
          </a:p>
        </p:txBody>
      </p:sp>
      <p:sp>
        <p:nvSpPr>
          <p:cNvPr id="63" name="Rectangle 62"/>
          <p:cNvSpPr/>
          <p:nvPr/>
        </p:nvSpPr>
        <p:spPr>
          <a:xfrm>
            <a:off x="4929796" y="6007735"/>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Search News</a:t>
            </a:r>
            <a:endParaRPr lang="en-IN" sz="1200">
              <a:effectLst/>
              <a:latin typeface="Times New Roman" panose="02020603050405020304" pitchFamily="18" charset="0"/>
              <a:ea typeface="Batang"/>
            </a:endParaRPr>
          </a:p>
        </p:txBody>
      </p:sp>
      <p:sp>
        <p:nvSpPr>
          <p:cNvPr id="64" name="Rounded Rectangle 63"/>
          <p:cNvSpPr/>
          <p:nvPr/>
        </p:nvSpPr>
        <p:spPr>
          <a:xfrm>
            <a:off x="4739296" y="5800725"/>
            <a:ext cx="352425" cy="34290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kern="1200">
                <a:solidFill>
                  <a:srgbClr val="FFFFFF"/>
                </a:solidFill>
                <a:effectLst/>
                <a:ea typeface="Batang"/>
                <a:cs typeface="Times New Roman" panose="02020603050405020304" pitchFamily="18" charset="0"/>
              </a:rPr>
              <a:t>8</a:t>
            </a:r>
            <a:endParaRPr lang="en-IN" sz="1200">
              <a:effectLst/>
              <a:latin typeface="Times New Roman" panose="02020603050405020304" pitchFamily="18" charset="0"/>
              <a:ea typeface="Batang"/>
            </a:endParaRPr>
          </a:p>
        </p:txBody>
      </p:sp>
      <p:sp>
        <p:nvSpPr>
          <p:cNvPr id="65" name="Rectangle 64"/>
          <p:cNvSpPr/>
          <p:nvPr/>
        </p:nvSpPr>
        <p:spPr>
          <a:xfrm>
            <a:off x="7053871" y="6005195"/>
            <a:ext cx="1533525" cy="3810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1200">
                <a:solidFill>
                  <a:srgbClr val="000000"/>
                </a:solidFill>
                <a:effectLst/>
                <a:latin typeface="Times New Roman" panose="02020603050405020304" pitchFamily="18" charset="0"/>
                <a:ea typeface="Batang"/>
              </a:rPr>
              <a:t>App Settings</a:t>
            </a:r>
            <a:endParaRPr lang="en-IN" sz="1200">
              <a:effectLst/>
              <a:latin typeface="Times New Roman" panose="02020603050405020304" pitchFamily="18" charset="0"/>
              <a:ea typeface="Batang"/>
            </a:endParaRPr>
          </a:p>
        </p:txBody>
      </p:sp>
      <p:sp>
        <p:nvSpPr>
          <p:cNvPr id="66" name="Rounded Rectangle 65"/>
          <p:cNvSpPr/>
          <p:nvPr/>
        </p:nvSpPr>
        <p:spPr>
          <a:xfrm>
            <a:off x="6863371" y="5791200"/>
            <a:ext cx="352425" cy="36195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en-US" sz="1600" b="1" kern="1200">
                <a:solidFill>
                  <a:srgbClr val="FFFFFF"/>
                </a:solidFill>
                <a:effectLst/>
                <a:ea typeface="Batang"/>
                <a:cs typeface="Times New Roman" panose="02020603050405020304" pitchFamily="18" charset="0"/>
              </a:rPr>
              <a:t>9</a:t>
            </a:r>
            <a:endParaRPr lang="en-IN" sz="1200">
              <a:effectLst/>
              <a:latin typeface="Times New Roman" panose="02020603050405020304" pitchFamily="18" charset="0"/>
              <a:ea typeface="Batang"/>
            </a:endParaRPr>
          </a:p>
        </p:txBody>
      </p:sp>
    </p:spTree>
    <p:extLst>
      <p:ext uri="{BB962C8B-B14F-4D97-AF65-F5344CB8AC3E}">
        <p14:creationId xmlns:p14="http://schemas.microsoft.com/office/powerpoint/2010/main" val="2501785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11286680" cy="830997"/>
          </a:xfrm>
          <a:prstGeom prst="rect">
            <a:avLst/>
          </a:prstGeom>
        </p:spPr>
        <p:txBody>
          <a:bodyPr wrap="none">
            <a:spAutoFit/>
          </a:bodyPr>
          <a:lstStyle/>
          <a:p>
            <a:pPr lvl="0"/>
            <a:r>
              <a:rPr lang="en-US" altLang="en-US" sz="2400" b="1" dirty="0">
                <a:solidFill>
                  <a:srgbClr val="4BACC6">
                    <a:lumMod val="20000"/>
                    <a:lumOff val="80000"/>
                  </a:srgbClr>
                </a:solidFill>
              </a:rPr>
              <a:t>Q2 : </a:t>
            </a:r>
            <a:r>
              <a:rPr lang="en-US" altLang="en-US" sz="2400" b="1" dirty="0">
                <a:solidFill>
                  <a:srgbClr val="0033CC"/>
                </a:solidFill>
              </a:rPr>
              <a:t>News API (Open Source API</a:t>
            </a:r>
            <a:r>
              <a:rPr lang="en-US" altLang="en-US" sz="2400" b="1" dirty="0" smtClean="0">
                <a:solidFill>
                  <a:srgbClr val="0033CC"/>
                </a:solidFill>
              </a:rPr>
              <a:t>) - </a:t>
            </a:r>
            <a:r>
              <a:rPr lang="en-US" altLang="en-US" sz="2400" b="1" dirty="0">
                <a:solidFill>
                  <a:srgbClr val="0033CC"/>
                </a:solidFill>
              </a:rPr>
              <a:t>U</a:t>
            </a:r>
            <a:r>
              <a:rPr lang="en-US" sz="2400" b="1" dirty="0">
                <a:solidFill>
                  <a:srgbClr val="0033CC"/>
                </a:solidFill>
              </a:rPr>
              <a:t>sed for fetching live latest news, events and stories.</a:t>
            </a:r>
            <a:endParaRPr lang="en-IN" sz="2400" b="1" dirty="0">
              <a:solidFill>
                <a:srgbClr val="0033CC"/>
              </a:solidFill>
            </a:endParaRPr>
          </a:p>
          <a:p>
            <a:endParaRPr lang="en-US" altLang="en-US" sz="2400" b="1" dirty="0">
              <a:solidFill>
                <a:srgbClr val="0033CC"/>
              </a:solidFill>
            </a:endParaRPr>
          </a:p>
        </p:txBody>
      </p:sp>
      <p:sp>
        <p:nvSpPr>
          <p:cNvPr id="2" name="Rectangle 1"/>
          <p:cNvSpPr/>
          <p:nvPr/>
        </p:nvSpPr>
        <p:spPr>
          <a:xfrm>
            <a:off x="150811" y="747891"/>
            <a:ext cx="11887201" cy="5793894"/>
          </a:xfrm>
          <a:prstGeom prst="rect">
            <a:avLst/>
          </a:prstGeom>
        </p:spPr>
        <p:txBody>
          <a:bodyPr wrap="square">
            <a:spAutoFit/>
          </a:bodyPr>
          <a:lstStyle/>
          <a:p>
            <a:pPr algn="just">
              <a:spcAft>
                <a:spcPts val="0"/>
              </a:spcAft>
              <a:tabLst>
                <a:tab pos="6515100" algn="l"/>
              </a:tabLst>
            </a:pPr>
            <a:r>
              <a:rPr lang="en-US" sz="1300" dirty="0" smtClean="0">
                <a:latin typeface="Arial" panose="020B0604020202020204" pitchFamily="34" charset="0"/>
                <a:ea typeface="Batang"/>
              </a:rPr>
              <a:t>News </a:t>
            </a:r>
            <a:r>
              <a:rPr lang="en-US" sz="1300" dirty="0">
                <a:latin typeface="Arial" panose="020B0604020202020204" pitchFamily="34" charset="0"/>
                <a:ea typeface="Batang"/>
              </a:rPr>
              <a:t>API has 2 main endpoints</a:t>
            </a:r>
            <a:r>
              <a:rPr lang="en-US" sz="1300" dirty="0" smtClean="0">
                <a:latin typeface="Arial" panose="020B0604020202020204" pitchFamily="34" charset="0"/>
                <a:ea typeface="Batang"/>
              </a:rPr>
              <a:t>:</a:t>
            </a:r>
            <a:endParaRPr lang="en-IN" sz="1300" dirty="0" smtClean="0">
              <a:latin typeface="Times New Roman" panose="02020603050405020304" pitchFamily="18" charset="0"/>
              <a:ea typeface="Batang"/>
            </a:endParaRPr>
          </a:p>
          <a:p>
            <a:pPr algn="just">
              <a:spcAft>
                <a:spcPts val="0"/>
              </a:spcAft>
              <a:tabLst>
                <a:tab pos="6515100" algn="l"/>
              </a:tabLst>
            </a:pPr>
            <a:r>
              <a:rPr lang="en-US" sz="1300" b="1" dirty="0" smtClean="0">
                <a:latin typeface="Arial" panose="020B0604020202020204" pitchFamily="34" charset="0"/>
                <a:ea typeface="Batang"/>
              </a:rPr>
              <a:t> </a:t>
            </a:r>
            <a:endParaRPr lang="en-IN" sz="1300" dirty="0" smtClean="0">
              <a:latin typeface="Times New Roman" panose="02020603050405020304" pitchFamily="18" charset="0"/>
              <a:ea typeface="Batang"/>
            </a:endParaRPr>
          </a:p>
          <a:p>
            <a:pPr marL="342900" lvl="0" indent="-342900" algn="just">
              <a:lnSpc>
                <a:spcPct val="150000"/>
              </a:lnSpc>
              <a:spcAft>
                <a:spcPts val="0"/>
              </a:spcAft>
              <a:buFont typeface="+mj-lt"/>
              <a:buAutoNum type="arabicPeriod"/>
              <a:tabLst>
                <a:tab pos="6515100" algn="l"/>
              </a:tabLst>
            </a:pPr>
            <a:r>
              <a:rPr lang="en-US" sz="1300" b="1" dirty="0" smtClean="0">
                <a:latin typeface="Arial" panose="020B0604020202020204" pitchFamily="34" charset="0"/>
                <a:ea typeface="Batang"/>
              </a:rPr>
              <a:t>Top </a:t>
            </a:r>
            <a:r>
              <a:rPr lang="en-US" sz="1300" b="1" dirty="0">
                <a:latin typeface="Arial" panose="020B0604020202020204" pitchFamily="34" charset="0"/>
                <a:ea typeface="Batang"/>
              </a:rPr>
              <a:t>headlines - /</a:t>
            </a:r>
            <a:r>
              <a:rPr lang="en-US" sz="1300" b="1" dirty="0" smtClean="0">
                <a:latin typeface="Arial" panose="020B0604020202020204" pitchFamily="34" charset="0"/>
                <a:ea typeface="Batang"/>
              </a:rPr>
              <a:t>v2/top-headlines</a:t>
            </a:r>
            <a:endParaRPr lang="en-IN" sz="1300" dirty="0" smtClean="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Ø"/>
              <a:tabLst>
                <a:tab pos="6515100" algn="l"/>
              </a:tabLst>
            </a:pPr>
            <a:r>
              <a:rPr lang="en-US" sz="1300" dirty="0" smtClean="0">
                <a:latin typeface="Arial" panose="020B0604020202020204" pitchFamily="34" charset="0"/>
                <a:ea typeface="Batang"/>
              </a:rPr>
              <a:t>Returns </a:t>
            </a:r>
            <a:r>
              <a:rPr lang="en-US" sz="1300" dirty="0">
                <a:latin typeface="Arial" panose="020B0604020202020204" pitchFamily="34" charset="0"/>
                <a:ea typeface="Batang"/>
              </a:rPr>
              <a:t>breaking news headlines for a country and category, or currently running on a single or multiple sources. This is perfect for use with news tickers or anywhere you want to display live up-to-date news headlines and images.</a:t>
            </a:r>
            <a:endParaRPr lang="en-IN" sz="1300" dirty="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
              <a:tabLst>
                <a:tab pos="6515100" algn="l"/>
              </a:tabLst>
            </a:pPr>
            <a:r>
              <a:rPr lang="en-US" sz="1300" dirty="0">
                <a:latin typeface="Arial" panose="020B0604020202020204" pitchFamily="34" charset="0"/>
                <a:ea typeface="Batang"/>
              </a:rPr>
              <a:t>This endpoint provides live top and breaking headlines for a country, specific category in a country, single source, or multiple sources. You can also search with keywords. Articles are sorted by the earliest date published first.</a:t>
            </a:r>
            <a:endParaRPr lang="en-IN" sz="1300" dirty="0">
              <a:latin typeface="Times New Roman" panose="02020603050405020304" pitchFamily="18" charset="0"/>
              <a:ea typeface="Batang"/>
            </a:endParaRPr>
          </a:p>
          <a:p>
            <a:pPr algn="just">
              <a:lnSpc>
                <a:spcPct val="150000"/>
              </a:lnSpc>
              <a:spcAft>
                <a:spcPts val="0"/>
              </a:spcAft>
              <a:tabLst>
                <a:tab pos="6515100" algn="l"/>
              </a:tabLst>
            </a:pPr>
            <a:r>
              <a:rPr lang="en-US" sz="1300" dirty="0">
                <a:latin typeface="Arial" panose="020B0604020202020204" pitchFamily="34" charset="0"/>
                <a:ea typeface="Batang"/>
              </a:rPr>
              <a:t> </a:t>
            </a:r>
            <a:endParaRPr lang="en-IN" sz="1300" dirty="0">
              <a:latin typeface="Times New Roman" panose="02020603050405020304" pitchFamily="18" charset="0"/>
              <a:ea typeface="Batang"/>
            </a:endParaRPr>
          </a:p>
          <a:p>
            <a:pPr lvl="0" algn="just">
              <a:lnSpc>
                <a:spcPct val="150000"/>
              </a:lnSpc>
              <a:spcAft>
                <a:spcPts val="0"/>
              </a:spcAft>
              <a:tabLst>
                <a:tab pos="6515100" algn="l"/>
              </a:tabLst>
            </a:pPr>
            <a:r>
              <a:rPr lang="en-US" sz="1300" b="1" dirty="0" smtClean="0">
                <a:latin typeface="Arial" panose="020B0604020202020204" pitchFamily="34" charset="0"/>
                <a:ea typeface="Batang"/>
              </a:rPr>
              <a:t>2.     Everything </a:t>
            </a:r>
            <a:r>
              <a:rPr lang="en-US" sz="1300" b="1" dirty="0">
                <a:latin typeface="Arial" panose="020B0604020202020204" pitchFamily="34" charset="0"/>
                <a:ea typeface="Batang"/>
              </a:rPr>
              <a:t>- /v2/everything</a:t>
            </a:r>
            <a:endParaRPr lang="en-IN" sz="1300" dirty="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
              <a:tabLst>
                <a:tab pos="6515100" algn="l"/>
              </a:tabLst>
            </a:pPr>
            <a:r>
              <a:rPr lang="en-US" sz="1300" dirty="0">
                <a:latin typeface="Arial" panose="020B0604020202020204" pitchFamily="34" charset="0"/>
                <a:ea typeface="Batang"/>
              </a:rPr>
              <a:t>We index every recent news and blog article published by over 50,000 different sources large and small, and you can search through them with this endpoint. This endpoint is better suited for news analysis and article discovery, but can be used to retrieve articles for display too.</a:t>
            </a:r>
            <a:endParaRPr lang="en-IN" sz="1300" dirty="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
              <a:tabLst>
                <a:tab pos="6515100" algn="l"/>
              </a:tabLst>
            </a:pPr>
            <a:r>
              <a:rPr lang="en-US" sz="1300" dirty="0">
                <a:latin typeface="Arial" panose="020B0604020202020204" pitchFamily="34" charset="0"/>
                <a:ea typeface="Batang"/>
              </a:rPr>
              <a:t>Search through millions of articles from over 50,000 large and small news sources and blogs. This includes breaking news as well as lesser articles.</a:t>
            </a:r>
            <a:endParaRPr lang="en-IN" sz="1300" dirty="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
              <a:tabLst>
                <a:tab pos="6515100" algn="l"/>
              </a:tabLst>
            </a:pPr>
            <a:r>
              <a:rPr lang="en-US" sz="1300" dirty="0">
                <a:latin typeface="Arial" panose="020B0604020202020204" pitchFamily="34" charset="0"/>
                <a:ea typeface="Batang"/>
              </a:rPr>
              <a:t>This endpoint suits article discovery and analysis, but can be used to retrieve articles for display, too</a:t>
            </a:r>
            <a:r>
              <a:rPr lang="en-US" sz="1300" dirty="0" smtClean="0">
                <a:latin typeface="Arial" panose="020B0604020202020204" pitchFamily="34" charset="0"/>
                <a:ea typeface="Batang"/>
              </a:rPr>
              <a:t>.</a:t>
            </a:r>
            <a:r>
              <a:rPr lang="en-US" sz="1300" dirty="0">
                <a:latin typeface="Arial" panose="020B0604020202020204" pitchFamily="34" charset="0"/>
                <a:ea typeface="Batang"/>
              </a:rPr>
              <a:t> </a:t>
            </a:r>
            <a:endParaRPr lang="en-IN" sz="1300" dirty="0">
              <a:latin typeface="Times New Roman" panose="02020603050405020304" pitchFamily="18" charset="0"/>
              <a:ea typeface="Batang"/>
            </a:endParaRPr>
          </a:p>
          <a:p>
            <a:pPr marL="228600" algn="just">
              <a:spcAft>
                <a:spcPts val="0"/>
              </a:spcAft>
              <a:tabLst>
                <a:tab pos="6515100" algn="l"/>
              </a:tabLst>
            </a:pPr>
            <a:r>
              <a:rPr lang="en-US" sz="1300" dirty="0">
                <a:latin typeface="Arial" panose="020B0604020202020204" pitchFamily="34" charset="0"/>
                <a:ea typeface="Batang"/>
              </a:rPr>
              <a:t> </a:t>
            </a:r>
            <a:endParaRPr lang="en-IN" sz="1300" dirty="0">
              <a:latin typeface="Times New Roman" panose="02020603050405020304" pitchFamily="18" charset="0"/>
              <a:ea typeface="Batang"/>
            </a:endParaRPr>
          </a:p>
          <a:p>
            <a:pPr marL="228600" algn="just">
              <a:lnSpc>
                <a:spcPct val="150000"/>
              </a:lnSpc>
              <a:spcAft>
                <a:spcPts val="0"/>
              </a:spcAft>
              <a:tabLst>
                <a:tab pos="6515100" algn="l"/>
              </a:tabLst>
            </a:pPr>
            <a:r>
              <a:rPr lang="en-US" sz="1300" dirty="0">
                <a:latin typeface="Arial" panose="020B0604020202020204" pitchFamily="34" charset="0"/>
                <a:ea typeface="Batang"/>
              </a:rPr>
              <a:t>We also have a minor endpoint that can be used to retrieve a small subset of the publishers we index from</a:t>
            </a:r>
            <a:r>
              <a:rPr lang="en-US" sz="1300" dirty="0" smtClean="0">
                <a:latin typeface="Arial" panose="020B0604020202020204" pitchFamily="34" charset="0"/>
                <a:ea typeface="Batang"/>
              </a:rPr>
              <a:t>:</a:t>
            </a:r>
            <a:r>
              <a:rPr lang="en-US" sz="1300" dirty="0">
                <a:latin typeface="Arial" panose="020B0604020202020204" pitchFamily="34" charset="0"/>
                <a:ea typeface="Batang"/>
              </a:rPr>
              <a:t> </a:t>
            </a:r>
            <a:endParaRPr lang="en-IN" sz="1300" dirty="0">
              <a:latin typeface="Times New Roman" panose="02020603050405020304" pitchFamily="18" charset="0"/>
              <a:ea typeface="Batang"/>
            </a:endParaRPr>
          </a:p>
          <a:p>
            <a:pPr lvl="0" algn="just">
              <a:lnSpc>
                <a:spcPct val="150000"/>
              </a:lnSpc>
              <a:spcAft>
                <a:spcPts val="0"/>
              </a:spcAft>
              <a:tabLst>
                <a:tab pos="6515100" algn="l"/>
              </a:tabLst>
            </a:pPr>
            <a:r>
              <a:rPr lang="en-US" sz="1300" b="1" dirty="0" smtClean="0">
                <a:latin typeface="Arial" panose="020B0604020202020204" pitchFamily="34" charset="0"/>
                <a:ea typeface="Batang"/>
              </a:rPr>
              <a:t>3.     Sources </a:t>
            </a:r>
            <a:r>
              <a:rPr lang="en-US" sz="1300" b="1" dirty="0">
                <a:latin typeface="Arial" panose="020B0604020202020204" pitchFamily="34" charset="0"/>
                <a:ea typeface="Batang"/>
              </a:rPr>
              <a:t>- /v2/sources</a:t>
            </a:r>
            <a:endParaRPr lang="en-IN" sz="1300" dirty="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
              <a:tabLst>
                <a:tab pos="6515100" algn="l"/>
              </a:tabLst>
            </a:pPr>
            <a:r>
              <a:rPr lang="en-US" sz="1300" dirty="0">
                <a:latin typeface="Arial" panose="020B0604020202020204" pitchFamily="34" charset="0"/>
                <a:ea typeface="Batang"/>
              </a:rPr>
              <a:t>Returns information (including name, description, and category) about the most notable sources we index. This list could be piped directly through to your users when showing them some of the options available.</a:t>
            </a:r>
            <a:endParaRPr lang="en-IN" sz="1300" dirty="0">
              <a:latin typeface="Times New Roman" panose="02020603050405020304" pitchFamily="18" charset="0"/>
              <a:ea typeface="Batang"/>
            </a:endParaRPr>
          </a:p>
          <a:p>
            <a:pPr marL="800100" lvl="1" indent="-342900" algn="just">
              <a:lnSpc>
                <a:spcPct val="150000"/>
              </a:lnSpc>
              <a:buFont typeface="Wingdings" panose="05000000000000000000" pitchFamily="2" charset="2"/>
              <a:buChar char=""/>
              <a:tabLst>
                <a:tab pos="6515100" algn="l"/>
              </a:tabLst>
            </a:pPr>
            <a:r>
              <a:rPr lang="en-US" sz="1300" dirty="0">
                <a:latin typeface="Arial" panose="020B0604020202020204" pitchFamily="34" charset="0"/>
                <a:ea typeface="Batang"/>
              </a:rPr>
              <a:t>This endpoint returns the subset of news publishers that top headlines (/v2/top-headlines) are available from. It's mainly a convenience endpoint that you can use to keep track of the publishers available on the API, and you can pipe it straight through to your users</a:t>
            </a:r>
            <a:r>
              <a:rPr lang="en-US" sz="1300" dirty="0" smtClean="0">
                <a:latin typeface="Arial" panose="020B0604020202020204" pitchFamily="34" charset="0"/>
                <a:ea typeface="Batang"/>
              </a:rPr>
              <a:t>.</a:t>
            </a:r>
          </a:p>
        </p:txBody>
      </p:sp>
    </p:spTree>
    <p:extLst>
      <p:ext uri="{BB962C8B-B14F-4D97-AF65-F5344CB8AC3E}">
        <p14:creationId xmlns:p14="http://schemas.microsoft.com/office/powerpoint/2010/main" val="1683349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5122941" cy="523220"/>
          </a:xfrm>
          <a:prstGeom prst="rect">
            <a:avLst/>
          </a:prstGeom>
        </p:spPr>
        <p:txBody>
          <a:bodyPr wrap="non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Application Architecture Diagram</a:t>
            </a:r>
          </a:p>
        </p:txBody>
      </p:sp>
      <p:pic>
        <p:nvPicPr>
          <p:cNvPr id="3" name="Picture 2"/>
          <p:cNvPicPr>
            <a:picLocks noChangeAspect="1"/>
          </p:cNvPicPr>
          <p:nvPr/>
        </p:nvPicPr>
        <p:blipFill>
          <a:blip r:embed="rId3"/>
          <a:stretch>
            <a:fillRect/>
          </a:stretch>
        </p:blipFill>
        <p:spPr>
          <a:xfrm>
            <a:off x="227012" y="840530"/>
            <a:ext cx="9220200" cy="5865070"/>
          </a:xfrm>
          <a:prstGeom prst="rect">
            <a:avLst/>
          </a:prstGeom>
        </p:spPr>
      </p:pic>
    </p:spTree>
    <p:extLst>
      <p:ext uri="{BB962C8B-B14F-4D97-AF65-F5344CB8AC3E}">
        <p14:creationId xmlns:p14="http://schemas.microsoft.com/office/powerpoint/2010/main" val="3595153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9481635" cy="523220"/>
          </a:xfrm>
          <a:prstGeom prst="rect">
            <a:avLst/>
          </a:prstGeom>
        </p:spPr>
        <p:txBody>
          <a:bodyPr wrap="non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PWA Audit Report with Lighthouse (Open-Source Tool from Google)</a:t>
            </a:r>
          </a:p>
        </p:txBody>
      </p:sp>
      <p:pic>
        <p:nvPicPr>
          <p:cNvPr id="5" name="Picture 4"/>
          <p:cNvPicPr>
            <a:picLocks noChangeAspect="1"/>
          </p:cNvPicPr>
          <p:nvPr/>
        </p:nvPicPr>
        <p:blipFill>
          <a:blip r:embed="rId3"/>
          <a:stretch>
            <a:fillRect/>
          </a:stretch>
        </p:blipFill>
        <p:spPr>
          <a:xfrm>
            <a:off x="150812" y="828020"/>
            <a:ext cx="9862636" cy="5877580"/>
          </a:xfrm>
          <a:prstGeom prst="rect">
            <a:avLst/>
          </a:prstGeom>
        </p:spPr>
      </p:pic>
    </p:spTree>
    <p:extLst>
      <p:ext uri="{BB962C8B-B14F-4D97-AF65-F5344CB8AC3E}">
        <p14:creationId xmlns:p14="http://schemas.microsoft.com/office/powerpoint/2010/main" val="2071525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5867400" cy="523220"/>
          </a:xfrm>
          <a:prstGeom prst="rect">
            <a:avLst/>
          </a:prstGeom>
        </p:spPr>
        <p:txBody>
          <a:bodyPr wrap="squar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Router Tree Structure of </a:t>
            </a:r>
            <a:r>
              <a:rPr lang="en-US" altLang="en-US" sz="2400" b="1" dirty="0" smtClean="0">
                <a:solidFill>
                  <a:srgbClr val="0033CC"/>
                </a:solidFill>
              </a:rPr>
              <a:t>Components</a:t>
            </a:r>
            <a:endParaRPr lang="en-US" altLang="en-US" sz="2400" b="1" dirty="0">
              <a:solidFill>
                <a:srgbClr val="0033CC"/>
              </a:solidFill>
            </a:endParaRPr>
          </a:p>
        </p:txBody>
      </p:sp>
      <p:pic>
        <p:nvPicPr>
          <p:cNvPr id="2" name="Picture 1"/>
          <p:cNvPicPr>
            <a:picLocks noChangeAspect="1"/>
          </p:cNvPicPr>
          <p:nvPr/>
        </p:nvPicPr>
        <p:blipFill>
          <a:blip r:embed="rId3"/>
          <a:stretch>
            <a:fillRect/>
          </a:stretch>
        </p:blipFill>
        <p:spPr>
          <a:xfrm>
            <a:off x="150812" y="828020"/>
            <a:ext cx="9753600" cy="5877580"/>
          </a:xfrm>
          <a:prstGeom prst="rect">
            <a:avLst/>
          </a:prstGeom>
        </p:spPr>
      </p:pic>
    </p:spTree>
    <p:extLst>
      <p:ext uri="{BB962C8B-B14F-4D97-AF65-F5344CB8AC3E}">
        <p14:creationId xmlns:p14="http://schemas.microsoft.com/office/powerpoint/2010/main" val="444805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086600" cy="523220"/>
          </a:xfrm>
          <a:prstGeom prst="rect">
            <a:avLst/>
          </a:prstGeom>
        </p:spPr>
        <p:txBody>
          <a:bodyPr wrap="squar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Business News for the selected country - India</a:t>
            </a:r>
          </a:p>
        </p:txBody>
      </p:sp>
      <p:pic>
        <p:nvPicPr>
          <p:cNvPr id="3" name="Picture 2"/>
          <p:cNvPicPr>
            <a:picLocks noChangeAspect="1"/>
          </p:cNvPicPr>
          <p:nvPr/>
        </p:nvPicPr>
        <p:blipFill>
          <a:blip r:embed="rId3"/>
          <a:stretch>
            <a:fillRect/>
          </a:stretch>
        </p:blipFill>
        <p:spPr>
          <a:xfrm>
            <a:off x="121770" y="828020"/>
            <a:ext cx="10442485" cy="5801380"/>
          </a:xfrm>
          <a:prstGeom prst="rect">
            <a:avLst/>
          </a:prstGeom>
        </p:spPr>
      </p:pic>
    </p:spTree>
    <p:extLst>
      <p:ext uri="{BB962C8B-B14F-4D97-AF65-F5344CB8AC3E}">
        <p14:creationId xmlns:p14="http://schemas.microsoft.com/office/powerpoint/2010/main" val="565269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086600" cy="523220"/>
          </a:xfrm>
          <a:prstGeom prst="rect">
            <a:avLst/>
          </a:prstGeom>
        </p:spPr>
        <p:txBody>
          <a:bodyPr wrap="squar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Mobile Browser View of News </a:t>
            </a:r>
            <a:r>
              <a:rPr lang="en-US" altLang="en-US" sz="2400" b="1" dirty="0" smtClean="0">
                <a:solidFill>
                  <a:srgbClr val="0033CC"/>
                </a:solidFill>
              </a:rPr>
              <a:t>App</a:t>
            </a:r>
            <a:endParaRPr lang="en-US" altLang="en-US" sz="2400" b="1" dirty="0">
              <a:solidFill>
                <a:srgbClr val="0033CC"/>
              </a:solidFill>
            </a:endParaRPr>
          </a:p>
        </p:txBody>
      </p:sp>
      <p:pic>
        <p:nvPicPr>
          <p:cNvPr id="2" name="Picture 1"/>
          <p:cNvPicPr>
            <a:picLocks noChangeAspect="1"/>
          </p:cNvPicPr>
          <p:nvPr/>
        </p:nvPicPr>
        <p:blipFill>
          <a:blip r:embed="rId3"/>
          <a:stretch>
            <a:fillRect/>
          </a:stretch>
        </p:blipFill>
        <p:spPr>
          <a:xfrm>
            <a:off x="150812" y="808489"/>
            <a:ext cx="7010400" cy="6049511"/>
          </a:xfrm>
          <a:prstGeom prst="rect">
            <a:avLst/>
          </a:prstGeom>
        </p:spPr>
      </p:pic>
    </p:spTree>
    <p:extLst>
      <p:ext uri="{BB962C8B-B14F-4D97-AF65-F5344CB8AC3E}">
        <p14:creationId xmlns:p14="http://schemas.microsoft.com/office/powerpoint/2010/main" val="4176848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10134600" cy="523220"/>
          </a:xfrm>
          <a:prstGeom prst="rect">
            <a:avLst/>
          </a:prstGeom>
        </p:spPr>
        <p:txBody>
          <a:bodyPr wrap="square">
            <a:spAutoFit/>
          </a:bodyPr>
          <a:lstStyle/>
          <a:p>
            <a:r>
              <a:rPr lang="en-US" altLang="en-US" sz="2800" b="1" dirty="0" smtClean="0">
                <a:solidFill>
                  <a:srgbClr val="4BACC6">
                    <a:lumMod val="20000"/>
                    <a:lumOff val="80000"/>
                  </a:srgbClr>
                </a:solidFill>
              </a:rPr>
              <a:t>Q2 : </a:t>
            </a:r>
            <a:r>
              <a:rPr lang="en-US" altLang="en-US" sz="2400" b="1" dirty="0">
                <a:solidFill>
                  <a:srgbClr val="0033CC"/>
                </a:solidFill>
              </a:rPr>
              <a:t>Sample News API Request &amp; Response for Top headlines in the US</a:t>
            </a:r>
          </a:p>
        </p:txBody>
      </p:sp>
      <p:pic>
        <p:nvPicPr>
          <p:cNvPr id="3" name="Picture 2"/>
          <p:cNvPicPr>
            <a:picLocks noChangeAspect="1"/>
          </p:cNvPicPr>
          <p:nvPr/>
        </p:nvPicPr>
        <p:blipFill>
          <a:blip r:embed="rId3"/>
          <a:stretch>
            <a:fillRect/>
          </a:stretch>
        </p:blipFill>
        <p:spPr>
          <a:xfrm>
            <a:off x="150812" y="795038"/>
            <a:ext cx="8077200" cy="5868219"/>
          </a:xfrm>
          <a:prstGeom prst="rect">
            <a:avLst/>
          </a:prstGeom>
        </p:spPr>
      </p:pic>
    </p:spTree>
    <p:extLst>
      <p:ext uri="{BB962C8B-B14F-4D97-AF65-F5344CB8AC3E}">
        <p14:creationId xmlns:p14="http://schemas.microsoft.com/office/powerpoint/2010/main" val="1476199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12188824" cy="675620"/>
          </a:xfrm>
          <a:prstGeom prst="rect">
            <a:avLst/>
          </a:prstGeom>
        </p:spPr>
      </p:pic>
      <p:sp>
        <p:nvSpPr>
          <p:cNvPr id="4" name="Rectangle 3"/>
          <p:cNvSpPr/>
          <p:nvPr/>
        </p:nvSpPr>
        <p:spPr>
          <a:xfrm>
            <a:off x="531812" y="152400"/>
            <a:ext cx="9753600" cy="523220"/>
          </a:xfrm>
          <a:prstGeom prst="rect">
            <a:avLst/>
          </a:prstGeom>
        </p:spPr>
        <p:txBody>
          <a:bodyPr wrap="square">
            <a:spAutoFit/>
          </a:bodyPr>
          <a:lstStyle/>
          <a:p>
            <a:r>
              <a:rPr lang="en-US" altLang="en-US" sz="2800" b="1" dirty="0" smtClean="0">
                <a:solidFill>
                  <a:srgbClr val="4BACC6">
                    <a:lumMod val="20000"/>
                    <a:lumOff val="80000"/>
                  </a:srgbClr>
                </a:solidFill>
              </a:rPr>
              <a:t>Q2 : </a:t>
            </a:r>
            <a:r>
              <a:rPr lang="en-US" altLang="en-US" sz="2400" b="1" dirty="0" smtClean="0">
                <a:solidFill>
                  <a:srgbClr val="0033CC"/>
                </a:solidFill>
              </a:rPr>
              <a:t>Detailed documents &amp; Screenshots.</a:t>
            </a:r>
            <a:endParaRPr lang="en-US" altLang="en-US" sz="2400" b="1" dirty="0">
              <a:solidFill>
                <a:srgbClr val="0033CC"/>
              </a:solidFill>
            </a:endParaRPr>
          </a:p>
        </p:txBody>
      </p:sp>
      <p:sp>
        <p:nvSpPr>
          <p:cNvPr id="3" name="TextBox 2"/>
          <p:cNvSpPr txBox="1"/>
          <p:nvPr/>
        </p:nvSpPr>
        <p:spPr>
          <a:xfrm>
            <a:off x="541597" y="828020"/>
            <a:ext cx="8229600" cy="400110"/>
          </a:xfrm>
          <a:prstGeom prst="rect">
            <a:avLst/>
          </a:prstGeom>
          <a:noFill/>
        </p:spPr>
        <p:txBody>
          <a:bodyPr wrap="square" rtlCol="0">
            <a:spAutoFit/>
          </a:bodyPr>
          <a:lstStyle/>
          <a:p>
            <a:r>
              <a:rPr lang="en-US" sz="2000" b="1" u="sng" dirty="0">
                <a:solidFill>
                  <a:srgbClr val="FF0000"/>
                </a:solidFill>
              </a:rPr>
              <a:t>Note: Detailed documents </a:t>
            </a:r>
            <a:r>
              <a:rPr lang="en-US" sz="2000" b="1" u="sng" dirty="0" smtClean="0">
                <a:solidFill>
                  <a:srgbClr val="FF0000"/>
                </a:solidFill>
              </a:rPr>
              <a:t>attached </a:t>
            </a:r>
            <a:r>
              <a:rPr lang="en-US" sz="2000" b="1" u="sng" dirty="0">
                <a:solidFill>
                  <a:srgbClr val="FF0000"/>
                </a:solidFill>
              </a:rPr>
              <a:t>here for further reference</a:t>
            </a:r>
          </a:p>
        </p:txBody>
      </p:sp>
      <p:graphicFrame>
        <p:nvGraphicFramePr>
          <p:cNvPr id="2" name="Object 1"/>
          <p:cNvGraphicFramePr>
            <a:graphicFrameLocks noChangeAspect="1"/>
          </p:cNvGraphicFramePr>
          <p:nvPr>
            <p:extLst>
              <p:ext uri="{D42A27DB-BD31-4B8C-83A1-F6EECF244321}">
                <p14:modId xmlns:p14="http://schemas.microsoft.com/office/powerpoint/2010/main" val="3504186473"/>
              </p:ext>
            </p:extLst>
          </p:nvPr>
        </p:nvGraphicFramePr>
        <p:xfrm>
          <a:off x="684212" y="1380530"/>
          <a:ext cx="6400800" cy="5416550"/>
        </p:xfrm>
        <a:graphic>
          <a:graphicData uri="http://schemas.openxmlformats.org/presentationml/2006/ole">
            <mc:AlternateContent xmlns:mc="http://schemas.openxmlformats.org/markup-compatibility/2006">
              <mc:Choice xmlns:v="urn:schemas-microsoft-com:vml" Requires="v">
                <p:oleObj spid="_x0000_s15542" name="Acrobat Document" r:id="rId4" imgW="5828911" imgH="7543536" progId="AcroExch.Document.DC">
                  <p:embed/>
                </p:oleObj>
              </mc:Choice>
              <mc:Fallback>
                <p:oleObj name="Acrobat Document" r:id="rId4" imgW="5828911" imgH="7543536" progId="AcroExch.Document.DC">
                  <p:embed/>
                  <p:pic>
                    <p:nvPicPr>
                      <p:cNvPr id="0" name=""/>
                      <p:cNvPicPr/>
                      <p:nvPr/>
                    </p:nvPicPr>
                    <p:blipFill>
                      <a:blip r:embed="rId5"/>
                      <a:stretch>
                        <a:fillRect/>
                      </a:stretch>
                    </p:blipFill>
                    <p:spPr>
                      <a:xfrm>
                        <a:off x="684212" y="1380530"/>
                        <a:ext cx="6400800" cy="5416550"/>
                      </a:xfrm>
                      <a:prstGeom prst="rect">
                        <a:avLst/>
                      </a:prstGeom>
                    </p:spPr>
                  </p:pic>
                </p:oleObj>
              </mc:Fallback>
            </mc:AlternateContent>
          </a:graphicData>
        </a:graphic>
      </p:graphicFrame>
    </p:spTree>
    <p:extLst>
      <p:ext uri="{BB962C8B-B14F-4D97-AF65-F5344CB8AC3E}">
        <p14:creationId xmlns:p14="http://schemas.microsoft.com/office/powerpoint/2010/main" val="11229181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100.9.10\Corpcomm\Logos\KGiSL\KGiSL-Wt-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31" t="16118" r="14805" b="47597"/>
          <a:stretch/>
        </p:blipFill>
        <p:spPr bwMode="auto">
          <a:xfrm>
            <a:off x="10895012" y="237755"/>
            <a:ext cx="914400" cy="25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 y="0"/>
            <a:ext cx="12188824" cy="6858000"/>
          </a:xfrm>
          <a:prstGeom prst="rect">
            <a:avLst/>
          </a:prstGeom>
        </p:spPr>
      </p:pic>
      <p:sp>
        <p:nvSpPr>
          <p:cNvPr id="4" name="Rectangle 3"/>
          <p:cNvSpPr/>
          <p:nvPr/>
        </p:nvSpPr>
        <p:spPr>
          <a:xfrm>
            <a:off x="1370012" y="1859340"/>
            <a:ext cx="9296400" cy="4031873"/>
          </a:xfrm>
          <a:prstGeom prst="rect">
            <a:avLst/>
          </a:prstGeom>
        </p:spPr>
        <p:txBody>
          <a:bodyPr wrap="square">
            <a:spAutoFit/>
          </a:bodyPr>
          <a:lstStyle/>
          <a:p>
            <a:r>
              <a:rPr lang="en-US" altLang="en-US" sz="4000" b="1" dirty="0" smtClean="0">
                <a:solidFill>
                  <a:srgbClr val="FF0000"/>
                </a:solidFill>
              </a:rPr>
              <a:t>QUESTION 3 - </a:t>
            </a:r>
            <a:r>
              <a:rPr lang="en-US" sz="4000" dirty="0">
                <a:solidFill>
                  <a:srgbClr val="FF0000"/>
                </a:solidFill>
              </a:rPr>
              <a:t> [AMBITIOUS]</a:t>
            </a:r>
          </a:p>
          <a:p>
            <a:endParaRPr lang="en-US" sz="2400" dirty="0" smtClean="0">
              <a:solidFill>
                <a:prstClr val="white">
                  <a:lumMod val="95000"/>
                </a:prstClr>
              </a:solidFill>
            </a:endParaRPr>
          </a:p>
          <a:p>
            <a:pPr algn="just"/>
            <a:r>
              <a:rPr lang="en-US" sz="2400" dirty="0">
                <a:solidFill>
                  <a:srgbClr val="00297A"/>
                </a:solidFill>
              </a:rPr>
              <a:t>Design an Architecture and a proof of concept development which can be used for searching the resume bank (repository can be file system, database etc.) where based on the keywords given resumes can be picked with top to bottom relevancy or occurrence.  Solution can also include any open source algorithm or framework. When there is a Job Description comes and a set of keyword entered the system shall go and check the prediction on how many resume matches we have in the resume bank.</a:t>
            </a:r>
            <a:endParaRPr lang="en-US" altLang="en-US" sz="2400" b="1" dirty="0">
              <a:solidFill>
                <a:srgbClr val="FFFF00"/>
              </a:solidFill>
            </a:endParaRPr>
          </a:p>
        </p:txBody>
      </p:sp>
    </p:spTree>
    <p:extLst>
      <p:ext uri="{BB962C8B-B14F-4D97-AF65-F5344CB8AC3E}">
        <p14:creationId xmlns:p14="http://schemas.microsoft.com/office/powerpoint/2010/main" val="4261817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100.9.10\Corpcomm\Logos\KGiSL\KGiSL-Wt-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31" t="16118" r="14805" b="47597"/>
          <a:stretch/>
        </p:blipFill>
        <p:spPr bwMode="auto">
          <a:xfrm>
            <a:off x="10895012" y="237755"/>
            <a:ext cx="914400" cy="25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 y="0"/>
            <a:ext cx="12188824" cy="6858000"/>
          </a:xfrm>
          <a:prstGeom prst="rect">
            <a:avLst/>
          </a:prstGeom>
        </p:spPr>
      </p:pic>
      <p:sp>
        <p:nvSpPr>
          <p:cNvPr id="4" name="Rectangle 3"/>
          <p:cNvSpPr/>
          <p:nvPr/>
        </p:nvSpPr>
        <p:spPr>
          <a:xfrm>
            <a:off x="1370012" y="1859340"/>
            <a:ext cx="9296400" cy="2554545"/>
          </a:xfrm>
          <a:prstGeom prst="rect">
            <a:avLst/>
          </a:prstGeom>
        </p:spPr>
        <p:txBody>
          <a:bodyPr wrap="square">
            <a:spAutoFit/>
          </a:bodyPr>
          <a:lstStyle/>
          <a:p>
            <a:r>
              <a:rPr lang="en-US" altLang="en-US" sz="4000" b="1" dirty="0" smtClean="0">
                <a:solidFill>
                  <a:srgbClr val="FF0000"/>
                </a:solidFill>
              </a:rPr>
              <a:t>QUESTION 1 - </a:t>
            </a:r>
            <a:r>
              <a:rPr lang="en-US" sz="4000" dirty="0">
                <a:solidFill>
                  <a:srgbClr val="FF0000"/>
                </a:solidFill>
              </a:rPr>
              <a:t> [RESPECTABLE</a:t>
            </a:r>
            <a:r>
              <a:rPr lang="en-US" sz="4000" dirty="0" smtClean="0">
                <a:solidFill>
                  <a:srgbClr val="FF0000"/>
                </a:solidFill>
              </a:rPr>
              <a:t>]</a:t>
            </a:r>
            <a:endParaRPr lang="en-US" sz="4000" dirty="0">
              <a:solidFill>
                <a:srgbClr val="FF0000"/>
              </a:solidFill>
            </a:endParaRPr>
          </a:p>
          <a:p>
            <a:endParaRPr lang="en-US" sz="2400" dirty="0" smtClean="0">
              <a:solidFill>
                <a:schemeClr val="bg1">
                  <a:lumMod val="95000"/>
                </a:schemeClr>
              </a:solidFill>
            </a:endParaRPr>
          </a:p>
          <a:p>
            <a:pPr algn="just"/>
            <a:r>
              <a:rPr lang="en-US" sz="2400" dirty="0" smtClean="0">
                <a:solidFill>
                  <a:srgbClr val="00297A"/>
                </a:solidFill>
              </a:rPr>
              <a:t>Proof </a:t>
            </a:r>
            <a:r>
              <a:rPr lang="en-US" sz="2400" dirty="0">
                <a:solidFill>
                  <a:srgbClr val="00297A"/>
                </a:solidFill>
              </a:rPr>
              <a:t>of Concept to demonstrate an application designed using Dependency Injection design pattern. Expected the architecture and an implementation approach with a sample project</a:t>
            </a:r>
          </a:p>
          <a:p>
            <a:endParaRPr lang="en-US" altLang="en-US" sz="2400" b="1" dirty="0">
              <a:solidFill>
                <a:srgbClr val="FFFF00"/>
              </a:solidFill>
            </a:endParaRPr>
          </a:p>
        </p:txBody>
      </p:sp>
    </p:spTree>
    <p:extLst>
      <p:ext uri="{BB962C8B-B14F-4D97-AF65-F5344CB8AC3E}">
        <p14:creationId xmlns:p14="http://schemas.microsoft.com/office/powerpoint/2010/main" val="3797059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2" y="865664"/>
            <a:ext cx="10972800" cy="3693319"/>
          </a:xfrm>
          <a:prstGeom prst="rect">
            <a:avLst/>
          </a:prstGeom>
          <a:noFill/>
        </p:spPr>
        <p:txBody>
          <a:bodyPr wrap="square" rtlCol="0">
            <a:spAutoFit/>
          </a:bodyPr>
          <a:lstStyle/>
          <a:p>
            <a:r>
              <a:rPr lang="en-US" b="1" i="1" u="sng" dirty="0" smtClean="0">
                <a:solidFill>
                  <a:prstClr val="black"/>
                </a:solidFill>
              </a:rPr>
              <a:t>Source Code GIT Repository:</a:t>
            </a:r>
            <a:endParaRPr lang="en-US" dirty="0" smtClean="0">
              <a:solidFill>
                <a:prstClr val="black"/>
              </a:solidFill>
            </a:endParaRPr>
          </a:p>
          <a:p>
            <a:r>
              <a:rPr lang="en-US" b="1" i="1" dirty="0" smtClean="0">
                <a:solidFill>
                  <a:prstClr val="black"/>
                </a:solidFill>
              </a:rPr>
              <a:t> </a:t>
            </a:r>
            <a:endParaRPr lang="en-US" dirty="0" smtClean="0">
              <a:solidFill>
                <a:prstClr val="black"/>
              </a:solidFill>
            </a:endParaRPr>
          </a:p>
          <a:p>
            <a:r>
              <a:rPr lang="en-US" b="1" dirty="0" smtClean="0">
                <a:solidFill>
                  <a:prstClr val="black"/>
                </a:solidFill>
              </a:rPr>
              <a:t>Web Browser Link: </a:t>
            </a:r>
            <a:endParaRPr lang="en-US" dirty="0" smtClean="0">
              <a:solidFill>
                <a:prstClr val="black"/>
              </a:solidFill>
            </a:endParaRPr>
          </a:p>
          <a:p>
            <a:r>
              <a:rPr lang="en-US" b="1" u="sng" dirty="0">
                <a:hlinkClick r:id="rId2"/>
              </a:rPr>
              <a:t>https://github.com/Ajay-Kumar-Aspiring-Minds-Round-2/ResumeRanker</a:t>
            </a:r>
            <a:endParaRPr lang="en-IN" dirty="0"/>
          </a:p>
          <a:p>
            <a:endParaRPr lang="en-US" dirty="0" smtClean="0">
              <a:solidFill>
                <a:prstClr val="black"/>
              </a:solidFill>
            </a:endParaRPr>
          </a:p>
          <a:p>
            <a:r>
              <a:rPr lang="en-US" b="1" dirty="0" smtClean="0">
                <a:solidFill>
                  <a:prstClr val="black"/>
                </a:solidFill>
              </a:rPr>
              <a:t>GIT Clone Link: </a:t>
            </a:r>
            <a:endParaRPr lang="en-US" dirty="0" smtClean="0">
              <a:solidFill>
                <a:prstClr val="black"/>
              </a:solidFill>
            </a:endParaRPr>
          </a:p>
          <a:p>
            <a:r>
              <a:rPr lang="en-US" b="1" u="sng" dirty="0">
                <a:hlinkClick r:id="rId3"/>
              </a:rPr>
              <a:t>https://github.com/Ajay-Kumar-Aspiring-Minds-Round-2/ResumeRanker.git</a:t>
            </a:r>
            <a:endParaRPr lang="en-IN" dirty="0"/>
          </a:p>
          <a:p>
            <a:endParaRPr lang="en-US" dirty="0">
              <a:solidFill>
                <a:prstClr val="black"/>
              </a:solidFill>
            </a:endParaRPr>
          </a:p>
          <a:p>
            <a:r>
              <a:rPr lang="en-US" b="1" i="1" u="sng" dirty="0">
                <a:solidFill>
                  <a:prstClr val="black"/>
                </a:solidFill>
              </a:rPr>
              <a:t>Java </a:t>
            </a:r>
            <a:r>
              <a:rPr lang="en-US" b="1" i="1" u="sng" dirty="0" smtClean="0">
                <a:solidFill>
                  <a:prstClr val="black"/>
                </a:solidFill>
              </a:rPr>
              <a:t>API/Libraries:</a:t>
            </a:r>
            <a:endParaRPr lang="en-US" dirty="0" smtClean="0">
              <a:solidFill>
                <a:prstClr val="black"/>
              </a:solidFill>
            </a:endParaRPr>
          </a:p>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IN" b="1" u="sng" dirty="0" smtClean="0">
              <a:solidFill>
                <a:prstClr val="black"/>
              </a:solidFill>
            </a:endParaRPr>
          </a:p>
        </p:txBody>
      </p:sp>
      <p:pic>
        <p:nvPicPr>
          <p:cNvPr id="9" name="Picture 8"/>
          <p:cNvPicPr>
            <a:picLocks noChangeAspect="1"/>
          </p:cNvPicPr>
          <p:nvPr/>
        </p:nvPicPr>
        <p:blipFill>
          <a:blip r:embed="rId4"/>
          <a:stretch>
            <a:fillRect/>
          </a:stretch>
        </p:blipFill>
        <p:spPr>
          <a:xfrm>
            <a:off x="1" y="0"/>
            <a:ext cx="12188824" cy="675620"/>
          </a:xfrm>
          <a:prstGeom prst="rect">
            <a:avLst/>
          </a:prstGeom>
        </p:spPr>
      </p:pic>
      <p:sp>
        <p:nvSpPr>
          <p:cNvPr id="4" name="Rectangle 3"/>
          <p:cNvSpPr/>
          <p:nvPr/>
        </p:nvSpPr>
        <p:spPr>
          <a:xfrm>
            <a:off x="531812" y="152400"/>
            <a:ext cx="3443507" cy="523220"/>
          </a:xfrm>
          <a:prstGeom prst="rect">
            <a:avLst/>
          </a:prstGeom>
        </p:spPr>
        <p:txBody>
          <a:bodyPr wrap="none">
            <a:spAutoFit/>
          </a:bodyPr>
          <a:lstStyle/>
          <a:p>
            <a:r>
              <a:rPr lang="en-US" altLang="en-US" sz="2800" b="1" dirty="0" smtClean="0">
                <a:solidFill>
                  <a:srgbClr val="4BACC6">
                    <a:lumMod val="20000"/>
                    <a:lumOff val="80000"/>
                  </a:srgbClr>
                </a:solidFill>
              </a:rPr>
              <a:t>Q3 : </a:t>
            </a:r>
            <a:r>
              <a:rPr lang="en-US" altLang="en-US" sz="2400" b="1" dirty="0" smtClean="0">
                <a:solidFill>
                  <a:srgbClr val="0033CC"/>
                </a:solidFill>
              </a:rPr>
              <a:t>Resume Ranker App</a:t>
            </a:r>
            <a:endParaRPr lang="en-US" altLang="en-US" sz="2400" b="1" dirty="0">
              <a:solidFill>
                <a:srgbClr val="0033CC"/>
              </a:solidFill>
            </a:endParaRPr>
          </a:p>
        </p:txBody>
      </p:sp>
      <p:sp>
        <p:nvSpPr>
          <p:cNvPr id="20" name="Rectangle 19"/>
          <p:cNvSpPr/>
          <p:nvPr/>
        </p:nvSpPr>
        <p:spPr>
          <a:xfrm>
            <a:off x="531812" y="4495800"/>
            <a:ext cx="8763000" cy="388696"/>
          </a:xfrm>
          <a:prstGeom prst="rect">
            <a:avLst/>
          </a:prstGeom>
        </p:spPr>
        <p:txBody>
          <a:bodyPr wrap="square">
            <a:spAutoFit/>
          </a:bodyPr>
          <a:lstStyle/>
          <a:p>
            <a:pPr>
              <a:lnSpc>
                <a:spcPct val="107000"/>
              </a:lnSpc>
              <a:spcAft>
                <a:spcPts val="800"/>
              </a:spcAft>
            </a:pPr>
            <a:r>
              <a:rPr lang="en-US" b="1" dirty="0">
                <a:solidFill>
                  <a:prstClr val="black"/>
                </a:solidFill>
                <a:latin typeface="Arial" panose="020B0604020202020204" pitchFamily="34" charset="0"/>
                <a:ea typeface="Batang"/>
              </a:rPr>
              <a:t>Key Features of Resume </a:t>
            </a:r>
            <a:r>
              <a:rPr lang="en-US" b="1" dirty="0" smtClean="0">
                <a:solidFill>
                  <a:prstClr val="black"/>
                </a:solidFill>
                <a:latin typeface="Arial" panose="020B0604020202020204" pitchFamily="34" charset="0"/>
                <a:ea typeface="Batang"/>
              </a:rPr>
              <a:t>Ranker</a:t>
            </a:r>
            <a:endParaRPr lang="en-IN" b="1" dirty="0">
              <a:solidFill>
                <a:prstClr val="black"/>
              </a:solidFill>
              <a:latin typeface="Times New Roman" panose="02020603050405020304" pitchFamily="18" charset="0"/>
              <a:ea typeface="Batang"/>
            </a:endParaRPr>
          </a:p>
        </p:txBody>
      </p:sp>
      <p:sp>
        <p:nvSpPr>
          <p:cNvPr id="49" name="Rectangle 48"/>
          <p:cNvSpPr/>
          <p:nvPr/>
        </p:nvSpPr>
        <p:spPr>
          <a:xfrm>
            <a:off x="755649" y="5166360"/>
            <a:ext cx="1676400" cy="62484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Times New Roman" panose="02020603050405020304" pitchFamily="18" charset="0"/>
                <a:ea typeface="Batang"/>
              </a:rPr>
              <a:t>Convert Doc to Text</a:t>
            </a:r>
            <a:endParaRPr lang="en-IN" sz="1200" b="1" dirty="0">
              <a:solidFill>
                <a:prstClr val="white"/>
              </a:solidFill>
              <a:latin typeface="Times New Roman" panose="02020603050405020304" pitchFamily="18" charset="0"/>
              <a:ea typeface="Batang"/>
            </a:endParaRPr>
          </a:p>
        </p:txBody>
      </p:sp>
      <p:sp>
        <p:nvSpPr>
          <p:cNvPr id="50" name="Rectangle 49"/>
          <p:cNvSpPr/>
          <p:nvPr/>
        </p:nvSpPr>
        <p:spPr>
          <a:xfrm>
            <a:off x="2832098" y="5181600"/>
            <a:ext cx="1662113" cy="6096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Times New Roman" panose="02020603050405020304" pitchFamily="18" charset="0"/>
                <a:ea typeface="Batang"/>
              </a:rPr>
              <a:t>Resume Indexer</a:t>
            </a:r>
            <a:endParaRPr lang="en-IN" sz="1200" b="1" dirty="0">
              <a:solidFill>
                <a:prstClr val="white"/>
              </a:solidFill>
              <a:latin typeface="Times New Roman" panose="02020603050405020304" pitchFamily="18" charset="0"/>
              <a:ea typeface="Batang"/>
            </a:endParaRPr>
          </a:p>
        </p:txBody>
      </p:sp>
      <p:sp>
        <p:nvSpPr>
          <p:cNvPr id="51" name="Rounded Rectangle 50"/>
          <p:cNvSpPr/>
          <p:nvPr/>
        </p:nvSpPr>
        <p:spPr>
          <a:xfrm>
            <a:off x="2641599" y="4994910"/>
            <a:ext cx="352425" cy="36195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b="1" dirty="0">
                <a:solidFill>
                  <a:srgbClr val="FFFFFF"/>
                </a:solidFill>
                <a:ea typeface="Batang"/>
                <a:cs typeface="Times New Roman" panose="02020603050405020304" pitchFamily="18" charset="0"/>
              </a:rPr>
              <a:t>2</a:t>
            </a:r>
            <a:endParaRPr lang="en-IN" sz="1200" dirty="0">
              <a:solidFill>
                <a:prstClr val="white"/>
              </a:solidFill>
              <a:latin typeface="Times New Roman" panose="02020603050405020304" pitchFamily="18" charset="0"/>
              <a:ea typeface="Batang"/>
            </a:endParaRPr>
          </a:p>
        </p:txBody>
      </p:sp>
      <p:sp>
        <p:nvSpPr>
          <p:cNvPr id="52" name="Rectangle 51"/>
          <p:cNvSpPr/>
          <p:nvPr/>
        </p:nvSpPr>
        <p:spPr>
          <a:xfrm>
            <a:off x="4956174" y="5181600"/>
            <a:ext cx="1671638" cy="609600"/>
          </a:xfrm>
          <a:prstGeom prst="rect">
            <a:avLst/>
          </a:prstGeom>
          <a:solidFill>
            <a:schemeClr val="bg1"/>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Times New Roman" panose="02020603050405020304" pitchFamily="18" charset="0"/>
                <a:ea typeface="Batang"/>
              </a:rPr>
              <a:t>Resume Searcher</a:t>
            </a:r>
            <a:endParaRPr lang="en-IN" sz="1200" b="1" dirty="0">
              <a:solidFill>
                <a:prstClr val="white"/>
              </a:solidFill>
              <a:latin typeface="Times New Roman" panose="02020603050405020304" pitchFamily="18" charset="0"/>
              <a:ea typeface="Batang"/>
            </a:endParaRPr>
          </a:p>
        </p:txBody>
      </p:sp>
      <p:sp>
        <p:nvSpPr>
          <p:cNvPr id="53" name="Rounded Rectangle 52"/>
          <p:cNvSpPr/>
          <p:nvPr/>
        </p:nvSpPr>
        <p:spPr>
          <a:xfrm>
            <a:off x="4765674" y="4994910"/>
            <a:ext cx="352425" cy="34290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b="1">
                <a:solidFill>
                  <a:srgbClr val="FFFFFF"/>
                </a:solidFill>
                <a:ea typeface="Batang"/>
                <a:cs typeface="Times New Roman" panose="02020603050405020304" pitchFamily="18" charset="0"/>
              </a:rPr>
              <a:t>3</a:t>
            </a:r>
            <a:endParaRPr lang="en-IN" sz="1200">
              <a:solidFill>
                <a:prstClr val="white"/>
              </a:solidFill>
              <a:latin typeface="Times New Roman" panose="02020603050405020304" pitchFamily="18" charset="0"/>
              <a:ea typeface="Batang"/>
            </a:endParaRPr>
          </a:p>
        </p:txBody>
      </p:sp>
      <p:sp>
        <p:nvSpPr>
          <p:cNvPr id="54" name="Rounded Rectangle 53"/>
          <p:cNvSpPr/>
          <p:nvPr/>
        </p:nvSpPr>
        <p:spPr>
          <a:xfrm>
            <a:off x="579436" y="4975860"/>
            <a:ext cx="352425" cy="361950"/>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b="1" dirty="0">
                <a:solidFill>
                  <a:srgbClr val="FFFFFF"/>
                </a:solidFill>
                <a:ea typeface="Batang"/>
                <a:cs typeface="Times New Roman" panose="02020603050405020304" pitchFamily="18" charset="0"/>
              </a:rPr>
              <a:t>1</a:t>
            </a:r>
            <a:endParaRPr lang="en-IN" sz="1200" dirty="0">
              <a:solidFill>
                <a:prstClr val="white"/>
              </a:solidFill>
              <a:latin typeface="Times New Roman" panose="02020603050405020304" pitchFamily="18" charset="0"/>
              <a:ea typeface="Batang"/>
            </a:endParaRPr>
          </a:p>
        </p:txBody>
      </p:sp>
      <p:pic>
        <p:nvPicPr>
          <p:cNvPr id="29" name="Picture 28" descr="Lucene Logo"/>
          <p:cNvPicPr/>
          <p:nvPr/>
        </p:nvPicPr>
        <p:blipFill>
          <a:blip r:embed="rId5">
            <a:extLst>
              <a:ext uri="{28A0092B-C50C-407E-A947-70E740481C1C}">
                <a14:useLocalDpi xmlns:a14="http://schemas.microsoft.com/office/drawing/2010/main" val="0"/>
              </a:ext>
            </a:extLst>
          </a:blip>
          <a:srcRect/>
          <a:stretch>
            <a:fillRect/>
          </a:stretch>
        </p:blipFill>
        <p:spPr bwMode="auto">
          <a:xfrm>
            <a:off x="608012" y="3591560"/>
            <a:ext cx="2238375" cy="523240"/>
          </a:xfrm>
          <a:prstGeom prst="rect">
            <a:avLst/>
          </a:prstGeom>
          <a:noFill/>
          <a:ln>
            <a:noFill/>
          </a:ln>
        </p:spPr>
      </p:pic>
      <p:pic>
        <p:nvPicPr>
          <p:cNvPr id="30" name="Picture 29" descr="Apache POI"/>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4074" y="3505200"/>
            <a:ext cx="1943100" cy="558165"/>
          </a:xfrm>
          <a:prstGeom prst="rect">
            <a:avLst/>
          </a:prstGeom>
          <a:noFill/>
          <a:ln>
            <a:noFill/>
          </a:ln>
        </p:spPr>
      </p:pic>
    </p:spTree>
    <p:extLst>
      <p:ext uri="{BB962C8B-B14F-4D97-AF65-F5344CB8AC3E}">
        <p14:creationId xmlns:p14="http://schemas.microsoft.com/office/powerpoint/2010/main" val="1721241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3443507" cy="523220"/>
          </a:xfrm>
          <a:prstGeom prst="rect">
            <a:avLst/>
          </a:prstGeom>
        </p:spPr>
        <p:txBody>
          <a:bodyPr wrap="none">
            <a:spAutoFit/>
          </a:bodyPr>
          <a:lstStyle/>
          <a:p>
            <a:r>
              <a:rPr lang="en-US" altLang="en-US" sz="2800" b="1" dirty="0">
                <a:solidFill>
                  <a:srgbClr val="4BACC6">
                    <a:lumMod val="20000"/>
                    <a:lumOff val="80000"/>
                  </a:srgbClr>
                </a:solidFill>
              </a:rPr>
              <a:t>Q3 : </a:t>
            </a:r>
            <a:r>
              <a:rPr lang="en-US" altLang="en-US" sz="2400" b="1" dirty="0">
                <a:solidFill>
                  <a:srgbClr val="0033CC"/>
                </a:solidFill>
              </a:rPr>
              <a:t>Resume Ranker </a:t>
            </a:r>
            <a:r>
              <a:rPr lang="en-US" altLang="en-US" sz="2400" b="1" dirty="0" smtClean="0">
                <a:solidFill>
                  <a:srgbClr val="0033CC"/>
                </a:solidFill>
              </a:rPr>
              <a:t>App</a:t>
            </a:r>
            <a:endParaRPr lang="en-US" altLang="en-US" sz="2400" b="1" dirty="0">
              <a:solidFill>
                <a:srgbClr val="0033CC"/>
              </a:solidFill>
            </a:endParaRPr>
          </a:p>
        </p:txBody>
      </p:sp>
      <p:sp>
        <p:nvSpPr>
          <p:cNvPr id="3" name="Rectangle 2"/>
          <p:cNvSpPr/>
          <p:nvPr/>
        </p:nvSpPr>
        <p:spPr>
          <a:xfrm>
            <a:off x="531812" y="1086683"/>
            <a:ext cx="10591800" cy="3737946"/>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en-IN" sz="2000" b="1" dirty="0">
                <a:ea typeface="Calibri" panose="020F0502020204030204" pitchFamily="34" charset="0"/>
              </a:rPr>
              <a:t>Resume Ranker</a:t>
            </a:r>
            <a:r>
              <a:rPr lang="en-IN" sz="2000" dirty="0">
                <a:ea typeface="Calibri" panose="020F0502020204030204" pitchFamily="34" charset="0"/>
              </a:rPr>
              <a:t> application creates an index over all available resumes under the </a:t>
            </a:r>
            <a:r>
              <a:rPr lang="en-US" sz="2000" b="1" dirty="0" err="1">
                <a:ea typeface="Batang"/>
              </a:rPr>
              <a:t>inputFiles</a:t>
            </a:r>
            <a:r>
              <a:rPr lang="en-US" sz="2000" b="1" dirty="0">
                <a:ea typeface="Batang"/>
              </a:rPr>
              <a:t> </a:t>
            </a:r>
            <a:r>
              <a:rPr lang="en-US" sz="2000" dirty="0">
                <a:ea typeface="Batang"/>
              </a:rPr>
              <a:t>folder</a:t>
            </a:r>
            <a:r>
              <a:rPr lang="en-IN" sz="2000" dirty="0">
                <a:ea typeface="Calibri" panose="020F0502020204030204" pitchFamily="34" charset="0"/>
              </a:rPr>
              <a:t>. It then performs query search, once a particular keyword is given. Finally, it outputs top resumes matching a given keyword.</a:t>
            </a:r>
            <a:endParaRPr lang="en-IN" sz="2000" dirty="0">
              <a:ea typeface="Batang"/>
            </a:endParaRPr>
          </a:p>
          <a:p>
            <a:pPr marL="342900" lvl="0" indent="-342900" algn="just">
              <a:lnSpc>
                <a:spcPct val="150000"/>
              </a:lnSpc>
              <a:spcAft>
                <a:spcPts val="0"/>
              </a:spcAft>
              <a:buFont typeface="Wingdings" panose="05000000000000000000" pitchFamily="2" charset="2"/>
              <a:buChar char=""/>
            </a:pPr>
            <a:r>
              <a:rPr lang="en-IN" sz="2000" b="1" dirty="0">
                <a:ea typeface="Calibri" panose="020F0502020204030204" pitchFamily="34" charset="0"/>
              </a:rPr>
              <a:t>Resume Ranker</a:t>
            </a:r>
            <a:r>
              <a:rPr lang="en-IN" sz="2000" dirty="0">
                <a:ea typeface="Calibri" panose="020F0502020204030204" pitchFamily="34" charset="0"/>
              </a:rPr>
              <a:t> application uses </a:t>
            </a:r>
            <a:r>
              <a:rPr lang="en-IN" sz="2000" dirty="0" err="1">
                <a:ea typeface="Calibri" panose="020F0502020204030204" pitchFamily="34" charset="0"/>
              </a:rPr>
              <a:t>Lucene</a:t>
            </a:r>
            <a:r>
              <a:rPr lang="en-IN" sz="2000" dirty="0">
                <a:ea typeface="Calibri" panose="020F0502020204030204" pitchFamily="34" charset="0"/>
              </a:rPr>
              <a:t> which is a full-text search library completely written in Java. It adds the content to full-text index and then allows you to perform queries on this index, returning results ranked by either the relevance to the query or sorted by an arbitrary field such as a document’s last modified date.</a:t>
            </a:r>
            <a:endParaRPr lang="en-IN" sz="2000" dirty="0">
              <a:ea typeface="Batang"/>
            </a:endParaRPr>
          </a:p>
          <a:p>
            <a:pPr marL="342900" lvl="0" indent="-342900" algn="just">
              <a:lnSpc>
                <a:spcPct val="150000"/>
              </a:lnSpc>
              <a:spcAft>
                <a:spcPts val="0"/>
              </a:spcAft>
              <a:buFont typeface="Wingdings" panose="05000000000000000000" pitchFamily="2" charset="2"/>
              <a:buChar char=""/>
            </a:pPr>
            <a:r>
              <a:rPr lang="en-IN" sz="2000" b="1" dirty="0" err="1">
                <a:ea typeface="Calibri" panose="020F0502020204030204" pitchFamily="34" charset="0"/>
              </a:rPr>
              <a:t>Lucene</a:t>
            </a:r>
            <a:r>
              <a:rPr lang="en-IN" sz="2000" b="1" dirty="0">
                <a:ea typeface="Calibri" panose="020F0502020204030204" pitchFamily="34" charset="0"/>
              </a:rPr>
              <a:t> Core</a:t>
            </a:r>
            <a:r>
              <a:rPr lang="en-IN" sz="2000" dirty="0">
                <a:ea typeface="Calibri" panose="020F0502020204030204" pitchFamily="34" charset="0"/>
              </a:rPr>
              <a:t> is a Java library providing powerful indexing and search features.</a:t>
            </a:r>
            <a:endParaRPr lang="en-IN" sz="2000" dirty="0">
              <a:effectLst/>
              <a:ea typeface="Batang"/>
            </a:endParaRPr>
          </a:p>
        </p:txBody>
      </p:sp>
    </p:spTree>
    <p:extLst>
      <p:ext uri="{BB962C8B-B14F-4D97-AF65-F5344CB8AC3E}">
        <p14:creationId xmlns:p14="http://schemas.microsoft.com/office/powerpoint/2010/main" val="19120373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3026982" cy="523220"/>
          </a:xfrm>
          <a:prstGeom prst="rect">
            <a:avLst/>
          </a:prstGeom>
        </p:spPr>
        <p:txBody>
          <a:bodyPr wrap="none">
            <a:spAutoFit/>
          </a:bodyPr>
          <a:lstStyle/>
          <a:p>
            <a:r>
              <a:rPr lang="en-US" altLang="en-US" sz="2800" b="1" dirty="0">
                <a:solidFill>
                  <a:srgbClr val="4BACC6">
                    <a:lumMod val="20000"/>
                    <a:lumOff val="80000"/>
                  </a:srgbClr>
                </a:solidFill>
              </a:rPr>
              <a:t>Q3 : </a:t>
            </a:r>
            <a:r>
              <a:rPr lang="en-US" altLang="en-US" sz="2400" b="1" dirty="0">
                <a:solidFill>
                  <a:srgbClr val="0033CC"/>
                </a:solidFill>
              </a:rPr>
              <a:t>TF-IDF </a:t>
            </a:r>
            <a:r>
              <a:rPr lang="en-US" altLang="en-US" sz="2400" b="1" dirty="0" smtClean="0">
                <a:solidFill>
                  <a:srgbClr val="0033CC"/>
                </a:solidFill>
              </a:rPr>
              <a:t>Algorithm</a:t>
            </a:r>
            <a:endParaRPr lang="en-US" altLang="en-US" sz="2400" b="1" dirty="0">
              <a:solidFill>
                <a:srgbClr val="0033CC"/>
              </a:solidFill>
            </a:endParaRPr>
          </a:p>
        </p:txBody>
      </p:sp>
      <p:sp>
        <p:nvSpPr>
          <p:cNvPr id="7" name="Rectangle 6"/>
          <p:cNvSpPr/>
          <p:nvPr/>
        </p:nvSpPr>
        <p:spPr>
          <a:xfrm>
            <a:off x="494518" y="828020"/>
            <a:ext cx="11010094" cy="5632311"/>
          </a:xfrm>
          <a:prstGeom prst="rect">
            <a:avLst/>
          </a:prstGeom>
        </p:spPr>
        <p:txBody>
          <a:bodyPr wrap="square">
            <a:spAutoFit/>
          </a:bodyPr>
          <a:lstStyle/>
          <a:p>
            <a:pPr>
              <a:lnSpc>
                <a:spcPct val="150000"/>
              </a:lnSpc>
            </a:pPr>
            <a:r>
              <a:rPr lang="en-US" sz="2000" b="1" dirty="0"/>
              <a:t>TF-IDF algorithm: is used to derive a score or rank for the document based on the search term.</a:t>
            </a:r>
          </a:p>
          <a:p>
            <a:pPr marL="742950" lvl="1" indent="-285750">
              <a:lnSpc>
                <a:spcPct val="150000"/>
              </a:lnSpc>
              <a:buFont typeface="Wingdings" panose="05000000000000000000" pitchFamily="2" charset="2"/>
              <a:buChar char="Ø"/>
            </a:pPr>
            <a:r>
              <a:rPr lang="en-US" sz="2000" b="1" dirty="0" smtClean="0"/>
              <a:t>TF-IDF</a:t>
            </a:r>
            <a:r>
              <a:rPr lang="en-US" sz="2000" dirty="0" smtClean="0"/>
              <a:t> </a:t>
            </a:r>
            <a:r>
              <a:rPr lang="en-US" sz="2000" dirty="0"/>
              <a:t>stands for </a:t>
            </a:r>
            <a:r>
              <a:rPr lang="en-US" sz="2000" b="1" dirty="0"/>
              <a:t>Term frequency-inverse document frequency</a:t>
            </a:r>
            <a:r>
              <a:rPr lang="en-US" sz="2000" dirty="0"/>
              <a:t>. </a:t>
            </a:r>
            <a:endParaRPr lang="en-US" sz="2000" dirty="0" smtClean="0"/>
          </a:p>
          <a:p>
            <a:pPr marL="742950" lvl="1" indent="-285750">
              <a:lnSpc>
                <a:spcPct val="150000"/>
              </a:lnSpc>
              <a:buFont typeface="Wingdings" panose="05000000000000000000" pitchFamily="2" charset="2"/>
              <a:buChar char="Ø"/>
            </a:pPr>
            <a:r>
              <a:rPr lang="en-US" sz="2000" dirty="0" smtClean="0"/>
              <a:t>The </a:t>
            </a:r>
            <a:r>
              <a:rPr lang="en-US" sz="2000" dirty="0" err="1"/>
              <a:t>tf-idf</a:t>
            </a:r>
            <a:r>
              <a:rPr lang="en-US" sz="2000" dirty="0"/>
              <a:t> weight is a weight often used in information retrieval and text mining. Variations of the </a:t>
            </a:r>
            <a:r>
              <a:rPr lang="en-US" sz="2000" dirty="0" err="1"/>
              <a:t>tf-idf</a:t>
            </a:r>
            <a:r>
              <a:rPr lang="en-US" sz="2000" dirty="0"/>
              <a:t> weighting scheme are often used by search engines in scoring and ranking a document’s relevance given a query. </a:t>
            </a:r>
            <a:endParaRPr lang="en-US" sz="2000" dirty="0" smtClean="0"/>
          </a:p>
          <a:p>
            <a:pPr marL="742950" lvl="1" indent="-285750">
              <a:lnSpc>
                <a:spcPct val="150000"/>
              </a:lnSpc>
              <a:buFont typeface="Wingdings" panose="05000000000000000000" pitchFamily="2" charset="2"/>
              <a:buChar char="Ø"/>
            </a:pPr>
            <a:r>
              <a:rPr lang="en-US" sz="2000" dirty="0" smtClean="0"/>
              <a:t>This </a:t>
            </a:r>
            <a:r>
              <a:rPr lang="en-US" sz="2000" dirty="0"/>
              <a:t>weight is a statistical measure used to evaluate how important a word is to a document in a collection or corpus. The importance increases proportionally to the number of times a word appears in the document but is offset by the frequency of the word in the corpus (data-set</a:t>
            </a:r>
            <a:r>
              <a:rPr lang="en-US" sz="2000" dirty="0" smtClean="0"/>
              <a:t>).</a:t>
            </a:r>
            <a:endParaRPr lang="en-US" sz="2000" dirty="0"/>
          </a:p>
          <a:p>
            <a:pPr>
              <a:lnSpc>
                <a:spcPct val="150000"/>
              </a:lnSpc>
            </a:pPr>
            <a:r>
              <a:rPr lang="en-US" sz="2000" b="1" dirty="0"/>
              <a:t>How to Compute</a:t>
            </a:r>
            <a:r>
              <a:rPr lang="en-US" sz="2000" b="1" dirty="0" smtClean="0"/>
              <a:t>:</a:t>
            </a:r>
            <a:endParaRPr lang="en-US" sz="2000" b="1" dirty="0"/>
          </a:p>
          <a:p>
            <a:pPr>
              <a:lnSpc>
                <a:spcPct val="150000"/>
              </a:lnSpc>
            </a:pPr>
            <a:r>
              <a:rPr lang="en-US" sz="2000" dirty="0"/>
              <a:t>TF-IDF is a weighting scheme that assigns each term in a document a weight based on its term frequency (</a:t>
            </a:r>
            <a:r>
              <a:rPr lang="en-US" sz="2000" dirty="0" err="1"/>
              <a:t>tf</a:t>
            </a:r>
            <a:r>
              <a:rPr lang="en-US" sz="2000" dirty="0"/>
              <a:t>) and inverse document frequency (</a:t>
            </a:r>
            <a:r>
              <a:rPr lang="en-US" sz="2000" dirty="0" err="1"/>
              <a:t>idf</a:t>
            </a:r>
            <a:r>
              <a:rPr lang="en-US" sz="2000" dirty="0"/>
              <a:t>). The terms with higher weight scores are considered to be more important</a:t>
            </a:r>
            <a:r>
              <a:rPr lang="en-US" sz="2000" dirty="0" smtClean="0"/>
              <a:t>.</a:t>
            </a:r>
            <a:endParaRPr lang="en-US" sz="2000" dirty="0"/>
          </a:p>
        </p:txBody>
      </p:sp>
    </p:spTree>
    <p:extLst>
      <p:ext uri="{BB962C8B-B14F-4D97-AF65-F5344CB8AC3E}">
        <p14:creationId xmlns:p14="http://schemas.microsoft.com/office/powerpoint/2010/main" val="1226689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3443507" cy="523220"/>
          </a:xfrm>
          <a:prstGeom prst="rect">
            <a:avLst/>
          </a:prstGeom>
        </p:spPr>
        <p:txBody>
          <a:bodyPr wrap="none">
            <a:spAutoFit/>
          </a:bodyPr>
          <a:lstStyle/>
          <a:p>
            <a:r>
              <a:rPr lang="en-US" altLang="en-US" sz="2800" b="1" dirty="0">
                <a:solidFill>
                  <a:srgbClr val="4BACC6">
                    <a:lumMod val="20000"/>
                    <a:lumOff val="80000"/>
                  </a:srgbClr>
                </a:solidFill>
              </a:rPr>
              <a:t>Q3 : </a:t>
            </a:r>
            <a:r>
              <a:rPr lang="en-US" altLang="en-US" sz="2400" b="1" dirty="0">
                <a:solidFill>
                  <a:srgbClr val="0033CC"/>
                </a:solidFill>
              </a:rPr>
              <a:t>Resume Ranker </a:t>
            </a:r>
            <a:r>
              <a:rPr lang="en-US" altLang="en-US" sz="2400" b="1" dirty="0" smtClean="0">
                <a:solidFill>
                  <a:srgbClr val="0033CC"/>
                </a:solidFill>
              </a:rPr>
              <a:t>App</a:t>
            </a:r>
            <a:endParaRPr lang="en-US" altLang="en-US" sz="2400" b="1" dirty="0">
              <a:solidFill>
                <a:srgbClr val="0033CC"/>
              </a:solidFill>
            </a:endParaRPr>
          </a:p>
        </p:txBody>
      </p:sp>
      <p:sp>
        <p:nvSpPr>
          <p:cNvPr id="7" name="Rectangle 6"/>
          <p:cNvSpPr/>
          <p:nvPr/>
        </p:nvSpPr>
        <p:spPr>
          <a:xfrm>
            <a:off x="499517" y="820059"/>
            <a:ext cx="10928895" cy="5940088"/>
          </a:xfrm>
          <a:prstGeom prst="rect">
            <a:avLst/>
          </a:prstGeom>
        </p:spPr>
        <p:txBody>
          <a:bodyPr wrap="square">
            <a:spAutoFit/>
          </a:bodyPr>
          <a:lstStyle/>
          <a:p>
            <a:r>
              <a:rPr lang="en-US" sz="2000" dirty="0"/>
              <a:t>Typically, the </a:t>
            </a:r>
            <a:r>
              <a:rPr lang="en-US" sz="2000" dirty="0" err="1"/>
              <a:t>tf-idf</a:t>
            </a:r>
            <a:r>
              <a:rPr lang="en-US" sz="2000" dirty="0"/>
              <a:t> weight is composed by two terms:</a:t>
            </a:r>
          </a:p>
          <a:p>
            <a:r>
              <a:rPr lang="en-US" sz="2000" b="1" dirty="0" smtClean="0"/>
              <a:t>1. Normalized </a:t>
            </a:r>
            <a:r>
              <a:rPr lang="en-US" sz="2000" b="1" dirty="0"/>
              <a:t>Term Frequency (</a:t>
            </a:r>
            <a:r>
              <a:rPr lang="en-US" sz="2000" b="1" dirty="0" err="1"/>
              <a:t>tf</a:t>
            </a:r>
            <a:r>
              <a:rPr lang="en-US" sz="2000" b="1" dirty="0"/>
              <a:t>)</a:t>
            </a:r>
          </a:p>
          <a:p>
            <a:r>
              <a:rPr lang="en-US" sz="2000" dirty="0" smtClean="0"/>
              <a:t>	Frequency </a:t>
            </a:r>
            <a:r>
              <a:rPr lang="en-US" sz="2000" dirty="0"/>
              <a:t>indicates the number of occurrences of a particular term t in document d. </a:t>
            </a:r>
          </a:p>
          <a:p>
            <a:r>
              <a:rPr lang="en-US" sz="2000" dirty="0" smtClean="0"/>
              <a:t>	(</a:t>
            </a:r>
            <a:r>
              <a:rPr lang="en-US" sz="2000" dirty="0"/>
              <a:t>Term frequency is the occurrence count of a term in one particular document only)</a:t>
            </a:r>
          </a:p>
          <a:p>
            <a:r>
              <a:rPr lang="en-US" sz="2000" dirty="0" smtClean="0"/>
              <a:t>	</a:t>
            </a:r>
            <a:r>
              <a:rPr lang="en-US" sz="2000" dirty="0" err="1" smtClean="0"/>
              <a:t>tf</a:t>
            </a:r>
            <a:r>
              <a:rPr lang="en-US" sz="2000" dirty="0" smtClean="0"/>
              <a:t>(t</a:t>
            </a:r>
            <a:r>
              <a:rPr lang="en-US" sz="2000" dirty="0"/>
              <a:t>, d) = N(t, d) / ||D|| wherein, </a:t>
            </a:r>
          </a:p>
          <a:p>
            <a:r>
              <a:rPr lang="en-US" sz="2000" dirty="0" smtClean="0"/>
              <a:t>	</a:t>
            </a:r>
            <a:r>
              <a:rPr lang="en-US" sz="2000" dirty="0" err="1" smtClean="0"/>
              <a:t>tf</a:t>
            </a:r>
            <a:r>
              <a:rPr lang="en-US" sz="2000" dirty="0" smtClean="0"/>
              <a:t>(t</a:t>
            </a:r>
            <a:r>
              <a:rPr lang="en-US" sz="2000" dirty="0"/>
              <a:t>, d) = term frequency for a term t in document d.</a:t>
            </a:r>
          </a:p>
          <a:p>
            <a:r>
              <a:rPr lang="en-US" sz="2000" dirty="0" smtClean="0"/>
              <a:t>	N(t</a:t>
            </a:r>
            <a:r>
              <a:rPr lang="en-US" sz="2000" dirty="0"/>
              <a:t>, d)  = number of times a term t occurs in document d.</a:t>
            </a:r>
          </a:p>
          <a:p>
            <a:r>
              <a:rPr lang="en-US" sz="2000" dirty="0" smtClean="0"/>
              <a:t>	||</a:t>
            </a:r>
            <a:r>
              <a:rPr lang="en-US" sz="2000" dirty="0"/>
              <a:t>D|| = Total number of term in the document.</a:t>
            </a:r>
          </a:p>
          <a:p>
            <a:r>
              <a:rPr lang="en-US" sz="2000" b="1" dirty="0" smtClean="0"/>
              <a:t>2. Inverse Document Frequency (</a:t>
            </a:r>
            <a:r>
              <a:rPr lang="en-US" sz="2000" b="1" dirty="0" err="1" smtClean="0"/>
              <a:t>idf</a:t>
            </a:r>
            <a:r>
              <a:rPr lang="en-US" sz="2000" b="1" dirty="0" smtClean="0"/>
              <a:t>)</a:t>
            </a:r>
          </a:p>
          <a:p>
            <a:r>
              <a:rPr lang="en-US" sz="2000" dirty="0" smtClean="0"/>
              <a:t>	It typically measures how important a term is. The main purpose of doing a search is to find out 	relevant documents matching the query. Document frequency is the number of different 	documents the term appears in.</a:t>
            </a:r>
          </a:p>
          <a:p>
            <a:r>
              <a:rPr lang="en-US" sz="2000" dirty="0" smtClean="0"/>
              <a:t>	</a:t>
            </a:r>
            <a:r>
              <a:rPr lang="en-US" sz="2000" dirty="0" err="1" smtClean="0"/>
              <a:t>idf</a:t>
            </a:r>
            <a:r>
              <a:rPr lang="en-US" sz="2000" dirty="0" smtClean="0"/>
              <a:t>(t</a:t>
            </a:r>
            <a:r>
              <a:rPr lang="en-US" sz="2000" dirty="0"/>
              <a:t>) = log(Total Number Of Documents / Number Of Documents with term t in it)</a:t>
            </a:r>
          </a:p>
          <a:p>
            <a:endParaRPr lang="en-US" sz="2000" dirty="0"/>
          </a:p>
          <a:p>
            <a:r>
              <a:rPr lang="en-US" sz="2000" b="1" dirty="0"/>
              <a:t>TF-IDF Scoring:</a:t>
            </a:r>
          </a:p>
          <a:p>
            <a:r>
              <a:rPr lang="en-US" sz="2000" dirty="0" smtClean="0"/>
              <a:t>	As </a:t>
            </a:r>
            <a:r>
              <a:rPr lang="en-US" sz="2000" dirty="0"/>
              <a:t>we have defined both </a:t>
            </a:r>
            <a:r>
              <a:rPr lang="en-US" sz="2000" dirty="0" err="1"/>
              <a:t>tf</a:t>
            </a:r>
            <a:r>
              <a:rPr lang="en-US" sz="2000" dirty="0"/>
              <a:t> and </a:t>
            </a:r>
            <a:r>
              <a:rPr lang="en-US" sz="2000" dirty="0" err="1"/>
              <a:t>idf</a:t>
            </a:r>
            <a:r>
              <a:rPr lang="en-US" sz="2000" dirty="0"/>
              <a:t> and now we can combine these to produce the ultimate </a:t>
            </a:r>
            <a:r>
              <a:rPr lang="en-US" sz="2000" dirty="0" smtClean="0"/>
              <a:t>	score </a:t>
            </a:r>
            <a:r>
              <a:rPr lang="en-US" sz="2000" dirty="0"/>
              <a:t>of a term t in document d. Therefore,</a:t>
            </a:r>
          </a:p>
          <a:p>
            <a:endParaRPr lang="en-US" sz="2000" dirty="0"/>
          </a:p>
          <a:p>
            <a:r>
              <a:rPr lang="en-US" sz="2000" b="1" dirty="0" smtClean="0"/>
              <a:t>	</a:t>
            </a:r>
            <a:r>
              <a:rPr lang="en-US" sz="2000" b="1" dirty="0" err="1" smtClean="0"/>
              <a:t>tf-idf</a:t>
            </a:r>
            <a:r>
              <a:rPr lang="en-US" sz="2000" b="1" dirty="0" smtClean="0"/>
              <a:t>(t</a:t>
            </a:r>
            <a:r>
              <a:rPr lang="en-US" sz="2000" b="1" dirty="0"/>
              <a:t>, d) = </a:t>
            </a:r>
            <a:r>
              <a:rPr lang="en-US" sz="2000" b="1" dirty="0" err="1"/>
              <a:t>tf</a:t>
            </a:r>
            <a:r>
              <a:rPr lang="en-US" sz="2000" b="1" dirty="0"/>
              <a:t>(t, d) * </a:t>
            </a:r>
            <a:r>
              <a:rPr lang="en-US" sz="2000" b="1" dirty="0" err="1"/>
              <a:t>idf</a:t>
            </a:r>
            <a:r>
              <a:rPr lang="en-US" sz="2000" b="1" dirty="0"/>
              <a:t>(t, d</a:t>
            </a:r>
            <a:r>
              <a:rPr lang="en-US" sz="2000" b="1" dirty="0" smtClean="0"/>
              <a:t>)</a:t>
            </a:r>
            <a:endParaRPr lang="en-US" sz="2000" b="1" dirty="0"/>
          </a:p>
        </p:txBody>
      </p:sp>
    </p:spTree>
    <p:extLst>
      <p:ext uri="{BB962C8B-B14F-4D97-AF65-F5344CB8AC3E}">
        <p14:creationId xmlns:p14="http://schemas.microsoft.com/office/powerpoint/2010/main" val="299437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12188824" cy="675620"/>
          </a:xfrm>
          <a:prstGeom prst="rect">
            <a:avLst/>
          </a:prstGeom>
        </p:spPr>
      </p:pic>
      <p:sp>
        <p:nvSpPr>
          <p:cNvPr id="4" name="Rectangle 3"/>
          <p:cNvSpPr/>
          <p:nvPr/>
        </p:nvSpPr>
        <p:spPr>
          <a:xfrm>
            <a:off x="531812" y="152400"/>
            <a:ext cx="9753600" cy="523220"/>
          </a:xfrm>
          <a:prstGeom prst="rect">
            <a:avLst/>
          </a:prstGeom>
        </p:spPr>
        <p:txBody>
          <a:bodyPr wrap="square">
            <a:spAutoFit/>
          </a:bodyPr>
          <a:lstStyle/>
          <a:p>
            <a:r>
              <a:rPr lang="en-US" altLang="en-US" sz="2800" b="1" dirty="0" smtClean="0">
                <a:solidFill>
                  <a:srgbClr val="4BACC6">
                    <a:lumMod val="20000"/>
                    <a:lumOff val="80000"/>
                  </a:srgbClr>
                </a:solidFill>
              </a:rPr>
              <a:t>Q3 : </a:t>
            </a:r>
            <a:r>
              <a:rPr lang="en-US" altLang="en-US" sz="2400" b="1" dirty="0" smtClean="0">
                <a:solidFill>
                  <a:srgbClr val="0033CC"/>
                </a:solidFill>
              </a:rPr>
              <a:t>Detailed documents with Code Explanation &amp; Screenshots.</a:t>
            </a:r>
            <a:endParaRPr lang="en-US" altLang="en-US" sz="2400" b="1" dirty="0">
              <a:solidFill>
                <a:srgbClr val="0033CC"/>
              </a:solidFill>
            </a:endParaRPr>
          </a:p>
        </p:txBody>
      </p:sp>
      <p:sp>
        <p:nvSpPr>
          <p:cNvPr id="3" name="TextBox 2"/>
          <p:cNvSpPr txBox="1"/>
          <p:nvPr/>
        </p:nvSpPr>
        <p:spPr>
          <a:xfrm>
            <a:off x="541597" y="828020"/>
            <a:ext cx="8229600" cy="400110"/>
          </a:xfrm>
          <a:prstGeom prst="rect">
            <a:avLst/>
          </a:prstGeom>
          <a:noFill/>
        </p:spPr>
        <p:txBody>
          <a:bodyPr wrap="square" rtlCol="0">
            <a:spAutoFit/>
          </a:bodyPr>
          <a:lstStyle/>
          <a:p>
            <a:r>
              <a:rPr lang="en-US" sz="2000" b="1" u="sng" dirty="0">
                <a:solidFill>
                  <a:srgbClr val="FF0000"/>
                </a:solidFill>
              </a:rPr>
              <a:t>Note: Detailed documents </a:t>
            </a:r>
            <a:r>
              <a:rPr lang="en-US" sz="2000" b="1" u="sng" dirty="0" smtClean="0">
                <a:solidFill>
                  <a:srgbClr val="FF0000"/>
                </a:solidFill>
              </a:rPr>
              <a:t>attached </a:t>
            </a:r>
            <a:r>
              <a:rPr lang="en-US" sz="2000" b="1" u="sng" dirty="0">
                <a:solidFill>
                  <a:srgbClr val="FF0000"/>
                </a:solidFill>
              </a:rPr>
              <a:t>here for further reference</a:t>
            </a:r>
          </a:p>
        </p:txBody>
      </p:sp>
      <p:graphicFrame>
        <p:nvGraphicFramePr>
          <p:cNvPr id="5" name="Object 4"/>
          <p:cNvGraphicFramePr>
            <a:graphicFrameLocks noChangeAspect="1"/>
          </p:cNvGraphicFramePr>
          <p:nvPr>
            <p:extLst>
              <p:ext uri="{D42A27DB-BD31-4B8C-83A1-F6EECF244321}">
                <p14:modId xmlns:p14="http://schemas.microsoft.com/office/powerpoint/2010/main" val="2182873850"/>
              </p:ext>
            </p:extLst>
          </p:nvPr>
        </p:nvGraphicFramePr>
        <p:xfrm>
          <a:off x="541338" y="1381125"/>
          <a:ext cx="6619875" cy="5416550"/>
        </p:xfrm>
        <a:graphic>
          <a:graphicData uri="http://schemas.openxmlformats.org/presentationml/2006/ole">
            <mc:AlternateContent xmlns:mc="http://schemas.openxmlformats.org/markup-compatibility/2006">
              <mc:Choice xmlns:v="urn:schemas-microsoft-com:vml" Requires="v">
                <p:oleObj spid="_x0000_s18552" name="Acrobat Document" r:id="rId4" imgW="5828911" imgH="7543536" progId="AcroExch.Document.DC">
                  <p:embed/>
                </p:oleObj>
              </mc:Choice>
              <mc:Fallback>
                <p:oleObj name="Acrobat Document" r:id="rId4" imgW="5828911" imgH="7543536" progId="AcroExch.Document.DC">
                  <p:embed/>
                  <p:pic>
                    <p:nvPicPr>
                      <p:cNvPr id="0" name=""/>
                      <p:cNvPicPr/>
                      <p:nvPr/>
                    </p:nvPicPr>
                    <p:blipFill>
                      <a:blip r:embed="rId5"/>
                      <a:stretch>
                        <a:fillRect/>
                      </a:stretch>
                    </p:blipFill>
                    <p:spPr>
                      <a:xfrm>
                        <a:off x="541338" y="1381125"/>
                        <a:ext cx="6619875" cy="5416550"/>
                      </a:xfrm>
                      <a:prstGeom prst="rect">
                        <a:avLst/>
                      </a:prstGeom>
                    </p:spPr>
                  </p:pic>
                </p:oleObj>
              </mc:Fallback>
            </mc:AlternateContent>
          </a:graphicData>
        </a:graphic>
      </p:graphicFrame>
    </p:spTree>
    <p:extLst>
      <p:ext uri="{BB962C8B-B14F-4D97-AF65-F5344CB8AC3E}">
        <p14:creationId xmlns:p14="http://schemas.microsoft.com/office/powerpoint/2010/main" val="16717268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100.9.10\Corpcomm\Logos\KGiSL\KGiSL-Wt-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31" t="16118" r="14805" b="47597"/>
          <a:stretch/>
        </p:blipFill>
        <p:spPr bwMode="auto">
          <a:xfrm>
            <a:off x="10895012" y="237755"/>
            <a:ext cx="914400" cy="25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 y="0"/>
            <a:ext cx="12188824" cy="6858000"/>
          </a:xfrm>
          <a:prstGeom prst="rect">
            <a:avLst/>
          </a:prstGeom>
        </p:spPr>
      </p:pic>
      <p:sp>
        <p:nvSpPr>
          <p:cNvPr id="4" name="Rectangle 3"/>
          <p:cNvSpPr/>
          <p:nvPr/>
        </p:nvSpPr>
        <p:spPr>
          <a:xfrm>
            <a:off x="1370012" y="1859340"/>
            <a:ext cx="9296400" cy="2185214"/>
          </a:xfrm>
          <a:prstGeom prst="rect">
            <a:avLst/>
          </a:prstGeom>
        </p:spPr>
        <p:txBody>
          <a:bodyPr wrap="square">
            <a:spAutoFit/>
          </a:bodyPr>
          <a:lstStyle/>
          <a:p>
            <a:r>
              <a:rPr lang="en-US" altLang="en-US" sz="4000" b="1" dirty="0" smtClean="0">
                <a:solidFill>
                  <a:srgbClr val="FF0000"/>
                </a:solidFill>
              </a:rPr>
              <a:t>QUESTION 5 - </a:t>
            </a:r>
            <a:r>
              <a:rPr lang="en-US" sz="4000" dirty="0">
                <a:solidFill>
                  <a:srgbClr val="FF0000"/>
                </a:solidFill>
              </a:rPr>
              <a:t> [AMBITIOUS]</a:t>
            </a:r>
          </a:p>
          <a:p>
            <a:endParaRPr lang="en-US" sz="2400" dirty="0" smtClean="0">
              <a:solidFill>
                <a:prstClr val="white">
                  <a:lumMod val="95000"/>
                </a:prstClr>
              </a:solidFill>
            </a:endParaRPr>
          </a:p>
          <a:p>
            <a:pPr algn="just"/>
            <a:r>
              <a:rPr lang="en-US" sz="2400" dirty="0">
                <a:solidFill>
                  <a:srgbClr val="00297A"/>
                </a:solidFill>
              </a:rPr>
              <a:t>Multi-tenant architecture with single instance of application layer which will have separate database for each client. Expected the architecture and approach document as output.</a:t>
            </a:r>
            <a:endParaRPr lang="en-US" altLang="en-US" sz="2400" b="1" dirty="0">
              <a:solidFill>
                <a:srgbClr val="FFFF00"/>
              </a:solidFill>
            </a:endParaRPr>
          </a:p>
        </p:txBody>
      </p:sp>
    </p:spTree>
    <p:extLst>
      <p:ext uri="{BB962C8B-B14F-4D97-AF65-F5344CB8AC3E}">
        <p14:creationId xmlns:p14="http://schemas.microsoft.com/office/powerpoint/2010/main" val="2754831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2" y="865664"/>
            <a:ext cx="10972800" cy="3693319"/>
          </a:xfrm>
          <a:prstGeom prst="rect">
            <a:avLst/>
          </a:prstGeom>
          <a:noFill/>
        </p:spPr>
        <p:txBody>
          <a:bodyPr wrap="square" rtlCol="0">
            <a:spAutoFit/>
          </a:bodyPr>
          <a:lstStyle/>
          <a:p>
            <a:r>
              <a:rPr lang="en-US" b="1" i="1" u="sng" dirty="0" smtClean="0">
                <a:solidFill>
                  <a:prstClr val="black"/>
                </a:solidFill>
              </a:rPr>
              <a:t>Source Code GIT Repository:</a:t>
            </a:r>
            <a:endParaRPr lang="en-US" dirty="0" smtClean="0">
              <a:solidFill>
                <a:prstClr val="black"/>
              </a:solidFill>
            </a:endParaRPr>
          </a:p>
          <a:p>
            <a:r>
              <a:rPr lang="en-US" b="1" i="1" dirty="0" smtClean="0">
                <a:solidFill>
                  <a:prstClr val="black"/>
                </a:solidFill>
              </a:rPr>
              <a:t> </a:t>
            </a:r>
            <a:endParaRPr lang="en-US" dirty="0" smtClean="0">
              <a:solidFill>
                <a:prstClr val="black"/>
              </a:solidFill>
            </a:endParaRPr>
          </a:p>
          <a:p>
            <a:r>
              <a:rPr lang="en-US" b="1" dirty="0" smtClean="0">
                <a:solidFill>
                  <a:prstClr val="black"/>
                </a:solidFill>
              </a:rPr>
              <a:t>Web Browser Link: </a:t>
            </a:r>
            <a:endParaRPr lang="en-US" dirty="0" smtClean="0">
              <a:solidFill>
                <a:prstClr val="black"/>
              </a:solidFill>
            </a:endParaRPr>
          </a:p>
          <a:p>
            <a:r>
              <a:rPr lang="en-US" b="1" u="sng" dirty="0">
                <a:hlinkClick r:id="rId2"/>
              </a:rPr>
              <a:t>https://github.com/Ajay-Kumar-Aspiring-Minds-Round-2/MultiTenantApp</a:t>
            </a:r>
            <a:endParaRPr lang="en-IN" dirty="0"/>
          </a:p>
          <a:p>
            <a:endParaRPr lang="en-US" dirty="0" smtClean="0">
              <a:solidFill>
                <a:prstClr val="black"/>
              </a:solidFill>
            </a:endParaRPr>
          </a:p>
          <a:p>
            <a:r>
              <a:rPr lang="en-US" b="1" dirty="0" smtClean="0">
                <a:solidFill>
                  <a:prstClr val="black"/>
                </a:solidFill>
              </a:rPr>
              <a:t>GIT Clone Link: </a:t>
            </a:r>
            <a:endParaRPr lang="en-US" dirty="0" smtClean="0">
              <a:solidFill>
                <a:prstClr val="black"/>
              </a:solidFill>
            </a:endParaRPr>
          </a:p>
          <a:p>
            <a:r>
              <a:rPr lang="en-US" b="1" u="sng" dirty="0">
                <a:hlinkClick r:id="rId3"/>
              </a:rPr>
              <a:t>https://github.com/Ajay-Kumar-Aspiring-Minds-Round-2/MultiTenantApp.git</a:t>
            </a:r>
            <a:endParaRPr lang="en-IN" dirty="0"/>
          </a:p>
          <a:p>
            <a:endParaRPr lang="en-US" dirty="0">
              <a:solidFill>
                <a:prstClr val="black"/>
              </a:solidFill>
            </a:endParaRPr>
          </a:p>
          <a:p>
            <a:r>
              <a:rPr lang="en-US" b="1" u="sng" dirty="0">
                <a:solidFill>
                  <a:prstClr val="black"/>
                </a:solidFill>
              </a:rPr>
              <a:t>Technology Stack</a:t>
            </a:r>
            <a:r>
              <a:rPr lang="en-US" b="1" i="1" u="sng" dirty="0">
                <a:solidFill>
                  <a:prstClr val="black"/>
                </a:solidFill>
              </a:rPr>
              <a:t>:</a:t>
            </a:r>
            <a:endParaRPr lang="en-US" dirty="0" smtClean="0">
              <a:solidFill>
                <a:prstClr val="black"/>
              </a:solidFill>
            </a:endParaRPr>
          </a:p>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IN" b="1" u="sng" dirty="0" smtClean="0">
              <a:solidFill>
                <a:prstClr val="black"/>
              </a:solidFill>
            </a:endParaRPr>
          </a:p>
        </p:txBody>
      </p:sp>
      <p:pic>
        <p:nvPicPr>
          <p:cNvPr id="9" name="Picture 8"/>
          <p:cNvPicPr>
            <a:picLocks noChangeAspect="1"/>
          </p:cNvPicPr>
          <p:nvPr/>
        </p:nvPicPr>
        <p:blipFill>
          <a:blip r:embed="rId4"/>
          <a:stretch>
            <a:fillRect/>
          </a:stretch>
        </p:blipFill>
        <p:spPr>
          <a:xfrm>
            <a:off x="1" y="0"/>
            <a:ext cx="12188824" cy="675620"/>
          </a:xfrm>
          <a:prstGeom prst="rect">
            <a:avLst/>
          </a:prstGeom>
        </p:spPr>
      </p:pic>
      <p:sp>
        <p:nvSpPr>
          <p:cNvPr id="4" name="Rectangle 3"/>
          <p:cNvSpPr/>
          <p:nvPr/>
        </p:nvSpPr>
        <p:spPr>
          <a:xfrm>
            <a:off x="531812" y="152400"/>
            <a:ext cx="3117520" cy="523220"/>
          </a:xfrm>
          <a:prstGeom prst="rect">
            <a:avLst/>
          </a:prstGeom>
        </p:spPr>
        <p:txBody>
          <a:bodyPr wrap="none">
            <a:spAutoFit/>
          </a:bodyPr>
          <a:lstStyle/>
          <a:p>
            <a:r>
              <a:rPr lang="en-US" altLang="en-US" sz="2800" b="1" dirty="0" smtClean="0">
                <a:solidFill>
                  <a:srgbClr val="4BACC6">
                    <a:lumMod val="20000"/>
                    <a:lumOff val="80000"/>
                  </a:srgbClr>
                </a:solidFill>
              </a:rPr>
              <a:t>Q5 : </a:t>
            </a:r>
            <a:r>
              <a:rPr lang="en-US" altLang="en-US" sz="2400" b="1" dirty="0" smtClean="0">
                <a:solidFill>
                  <a:srgbClr val="0033CC"/>
                </a:solidFill>
              </a:rPr>
              <a:t>Multi-Tenant App</a:t>
            </a:r>
            <a:endParaRPr lang="en-US" altLang="en-US" sz="2400" b="1" dirty="0">
              <a:solidFill>
                <a:srgbClr val="0033CC"/>
              </a:solidFill>
            </a:endParaRPr>
          </a:p>
        </p:txBody>
      </p:sp>
      <p:pic>
        <p:nvPicPr>
          <p:cNvPr id="14" name="Picture 13" descr="How to Manage Multiple Java Versions in MacOS | by Chamika Kasun | Medium"/>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952" y="3657600"/>
            <a:ext cx="1295400" cy="666750"/>
          </a:xfrm>
          <a:prstGeom prst="rect">
            <a:avLst/>
          </a:prstGeom>
          <a:noFill/>
          <a:ln>
            <a:noFill/>
          </a:ln>
        </p:spPr>
      </p:pic>
      <p:pic>
        <p:nvPicPr>
          <p:cNvPr id="15" name="Picture 14" descr="Getting Started With Spring Boot Framework"/>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1477" y="3718445"/>
            <a:ext cx="1343025" cy="619125"/>
          </a:xfrm>
          <a:prstGeom prst="rect">
            <a:avLst/>
          </a:prstGeom>
          <a:noFill/>
          <a:ln>
            <a:noFill/>
          </a:ln>
        </p:spPr>
      </p:pic>
      <p:pic>
        <p:nvPicPr>
          <p:cNvPr id="16" name="Picture 15" descr="Amazon RDS for MySQL – Amazon Web Services (AW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5785" y="3657600"/>
            <a:ext cx="1219200" cy="600075"/>
          </a:xfrm>
          <a:prstGeom prst="rect">
            <a:avLst/>
          </a:prstGeom>
          <a:noFill/>
          <a:ln>
            <a:noFill/>
          </a:ln>
        </p:spPr>
      </p:pic>
      <p:pic>
        <p:nvPicPr>
          <p:cNvPr id="17" name="Picture 16" descr="C:\Users\charles.m\Desktop\round2\spring_data_jpa.jpe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6268" y="3661294"/>
            <a:ext cx="1276350" cy="733425"/>
          </a:xfrm>
          <a:prstGeom prst="rect">
            <a:avLst/>
          </a:prstGeom>
          <a:noFill/>
          <a:ln>
            <a:noFill/>
          </a:ln>
        </p:spPr>
      </p:pic>
      <p:pic>
        <p:nvPicPr>
          <p:cNvPr id="18" name="Picture 17"/>
          <p:cNvPicPr/>
          <p:nvPr/>
        </p:nvPicPr>
        <p:blipFill>
          <a:blip r:embed="rId9"/>
          <a:stretch>
            <a:fillRect/>
          </a:stretch>
        </p:blipFill>
        <p:spPr>
          <a:xfrm>
            <a:off x="585952" y="4876800"/>
            <a:ext cx="2181225" cy="547370"/>
          </a:xfrm>
          <a:prstGeom prst="rect">
            <a:avLst/>
          </a:prstGeom>
        </p:spPr>
      </p:pic>
      <p:pic>
        <p:nvPicPr>
          <p:cNvPr id="19" name="Picture 18" descr="upload.wikimedia.org/wikipedia/commons/thumb/0/..."/>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70237" y="4900930"/>
            <a:ext cx="1933575" cy="523240"/>
          </a:xfrm>
          <a:prstGeom prst="rect">
            <a:avLst/>
          </a:prstGeom>
          <a:noFill/>
          <a:ln>
            <a:noFill/>
          </a:ln>
        </p:spPr>
      </p:pic>
      <p:pic>
        <p:nvPicPr>
          <p:cNvPr id="21" name="Picture 20" descr="File:Hibernate logo a.png - Wikipedia"/>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18932" y="4793057"/>
            <a:ext cx="1828800" cy="618490"/>
          </a:xfrm>
          <a:prstGeom prst="rect">
            <a:avLst/>
          </a:prstGeom>
          <a:noFill/>
          <a:ln>
            <a:noFill/>
          </a:ln>
        </p:spPr>
      </p:pic>
      <p:sp>
        <p:nvSpPr>
          <p:cNvPr id="2" name="Rectangle 1"/>
          <p:cNvSpPr/>
          <p:nvPr/>
        </p:nvSpPr>
        <p:spPr>
          <a:xfrm>
            <a:off x="531812" y="5800636"/>
            <a:ext cx="10439400" cy="60016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2200" b="1" dirty="0">
                <a:ea typeface="Batang"/>
              </a:rPr>
              <a:t>Database per Tenant</a:t>
            </a:r>
            <a:r>
              <a:rPr lang="en-US" sz="2200" dirty="0">
                <a:ea typeface="Batang"/>
              </a:rPr>
              <a:t> approach is followed to implement the sample Multi-tenant </a:t>
            </a:r>
            <a:r>
              <a:rPr lang="en-US" sz="2200" dirty="0" smtClean="0">
                <a:ea typeface="Batang"/>
              </a:rPr>
              <a:t>App.</a:t>
            </a:r>
            <a:endParaRPr lang="en-IN" sz="2200" dirty="0"/>
          </a:p>
        </p:txBody>
      </p:sp>
    </p:spTree>
    <p:extLst>
      <p:ext uri="{BB962C8B-B14F-4D97-AF65-F5344CB8AC3E}">
        <p14:creationId xmlns:p14="http://schemas.microsoft.com/office/powerpoint/2010/main" val="131538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3117520" cy="523220"/>
          </a:xfrm>
          <a:prstGeom prst="rect">
            <a:avLst/>
          </a:prstGeom>
        </p:spPr>
        <p:txBody>
          <a:bodyPr wrap="none">
            <a:spAutoFit/>
          </a:bodyPr>
          <a:lstStyle/>
          <a:p>
            <a:r>
              <a:rPr lang="en-US" altLang="en-US" sz="2800" b="1" dirty="0" smtClean="0">
                <a:solidFill>
                  <a:srgbClr val="4BACC6">
                    <a:lumMod val="20000"/>
                    <a:lumOff val="80000"/>
                  </a:srgbClr>
                </a:solidFill>
              </a:rPr>
              <a:t>Q5 : </a:t>
            </a:r>
            <a:r>
              <a:rPr lang="en-US" altLang="en-US" sz="2400" b="1" dirty="0">
                <a:solidFill>
                  <a:srgbClr val="0033CC"/>
                </a:solidFill>
              </a:rPr>
              <a:t>Multi-Tenant App</a:t>
            </a:r>
          </a:p>
        </p:txBody>
      </p:sp>
      <p:sp>
        <p:nvSpPr>
          <p:cNvPr id="3" name="Rectangle 2"/>
          <p:cNvSpPr/>
          <p:nvPr/>
        </p:nvSpPr>
        <p:spPr>
          <a:xfrm>
            <a:off x="531812" y="1086683"/>
            <a:ext cx="10591800" cy="4247317"/>
          </a:xfrm>
          <a:prstGeom prst="rect">
            <a:avLst/>
          </a:prstGeom>
        </p:spPr>
        <p:txBody>
          <a:bodyPr wrap="square">
            <a:spAutoFit/>
          </a:bodyPr>
          <a:lstStyle/>
          <a:p>
            <a:pPr>
              <a:lnSpc>
                <a:spcPct val="150000"/>
              </a:lnSpc>
            </a:pPr>
            <a:r>
              <a:rPr lang="en-US" sz="2000" b="1" u="sng" dirty="0"/>
              <a:t>What is Multi-tenancy?</a:t>
            </a:r>
            <a:endParaRPr lang="en-IN" sz="2000" dirty="0"/>
          </a:p>
          <a:p>
            <a:pPr marL="342900" lvl="0" indent="-342900">
              <a:lnSpc>
                <a:spcPct val="150000"/>
              </a:lnSpc>
              <a:buFont typeface="Wingdings" panose="05000000000000000000" pitchFamily="2" charset="2"/>
              <a:buChar char="Ø"/>
            </a:pPr>
            <a:r>
              <a:rPr lang="en-US" sz="2000" dirty="0"/>
              <a:t>Multi-tenancy is an architecture in which a single instance of a software application serves multiple customers. Each customer is called a tenant.</a:t>
            </a:r>
            <a:endParaRPr lang="en-IN" sz="2000" dirty="0"/>
          </a:p>
          <a:p>
            <a:pPr marL="342900" lvl="0" indent="-342900">
              <a:lnSpc>
                <a:spcPct val="150000"/>
              </a:lnSpc>
              <a:buFont typeface="Wingdings" panose="05000000000000000000" pitchFamily="2" charset="2"/>
              <a:buChar char="Ø"/>
            </a:pPr>
            <a:r>
              <a:rPr lang="en-US" sz="2000" dirty="0"/>
              <a:t>We can implement multi-tenancy using any of the following approaches:</a:t>
            </a:r>
            <a:endParaRPr lang="en-IN" sz="2000" dirty="0"/>
          </a:p>
          <a:p>
            <a:pPr marL="914400" lvl="1" indent="-457200">
              <a:lnSpc>
                <a:spcPct val="150000"/>
              </a:lnSpc>
              <a:buFont typeface="+mj-lt"/>
              <a:buAutoNum type="arabicPeriod"/>
            </a:pPr>
            <a:r>
              <a:rPr lang="en-US" sz="2000" b="1" dirty="0"/>
              <a:t>Database per Tenant:</a:t>
            </a:r>
            <a:r>
              <a:rPr lang="en-US" sz="2000" dirty="0"/>
              <a:t> Each Tenant has its own database and is isolated from other tenants.</a:t>
            </a:r>
            <a:endParaRPr lang="en-IN" sz="2000" dirty="0"/>
          </a:p>
          <a:p>
            <a:pPr marL="914400" lvl="1" indent="-457200">
              <a:lnSpc>
                <a:spcPct val="150000"/>
              </a:lnSpc>
              <a:buFont typeface="+mj-lt"/>
              <a:buAutoNum type="arabicPeriod"/>
            </a:pPr>
            <a:r>
              <a:rPr lang="en-US" sz="2000" b="1" dirty="0"/>
              <a:t>Shared Database, Shared Schema:</a:t>
            </a:r>
            <a:r>
              <a:rPr lang="en-US" sz="2000" dirty="0"/>
              <a:t> All Tenants share a database and tables. Every table has a Column with the Tenant Identifier that shows the owner of the row.</a:t>
            </a:r>
            <a:endParaRPr lang="en-IN" sz="2000" dirty="0"/>
          </a:p>
          <a:p>
            <a:pPr marL="914400" lvl="1" indent="-457200">
              <a:lnSpc>
                <a:spcPct val="150000"/>
              </a:lnSpc>
              <a:buFont typeface="+mj-lt"/>
              <a:buAutoNum type="arabicPeriod"/>
            </a:pPr>
            <a:r>
              <a:rPr lang="en-US" sz="2000" b="1" dirty="0"/>
              <a:t>Shared Database, Separate Schema:</a:t>
            </a:r>
            <a:r>
              <a:rPr lang="en-US" sz="2000" dirty="0"/>
              <a:t> All Tenants share a database, but have their own database schemas and tables.</a:t>
            </a:r>
            <a:endParaRPr lang="en-IN" sz="2000" dirty="0">
              <a:solidFill>
                <a:prstClr val="black"/>
              </a:solidFill>
              <a:ea typeface="Batang"/>
            </a:endParaRPr>
          </a:p>
        </p:txBody>
      </p:sp>
      <p:sp>
        <p:nvSpPr>
          <p:cNvPr id="2" name="Rectangle 1"/>
          <p:cNvSpPr/>
          <p:nvPr/>
        </p:nvSpPr>
        <p:spPr>
          <a:xfrm>
            <a:off x="531812" y="5181600"/>
            <a:ext cx="10591800" cy="1015663"/>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Ø"/>
            </a:pPr>
            <a:r>
              <a:rPr lang="en-US" sz="2000" dirty="0">
                <a:ea typeface="Batang"/>
              </a:rPr>
              <a:t>Tenant ID found from URL and operations are performed based on current tenant id.</a:t>
            </a:r>
            <a:endParaRPr lang="en-IN" sz="2000" dirty="0">
              <a:ea typeface="Batang"/>
            </a:endParaRPr>
          </a:p>
          <a:p>
            <a:pPr marL="7620" indent="449580">
              <a:lnSpc>
                <a:spcPct val="150000"/>
              </a:lnSpc>
              <a:spcAft>
                <a:spcPts val="0"/>
              </a:spcAft>
            </a:pPr>
            <a:r>
              <a:rPr lang="en-US" sz="2000" dirty="0">
                <a:ea typeface="Batang"/>
              </a:rPr>
              <a:t>(Ex: http://app.com/api/tenant_id/, http://localhost:8080/tenant_id</a:t>
            </a:r>
            <a:r>
              <a:rPr lang="en-US" sz="2000" dirty="0" smtClean="0">
                <a:ea typeface="Batang"/>
              </a:rPr>
              <a:t>)</a:t>
            </a:r>
            <a:endParaRPr lang="en-IN" sz="2000" dirty="0">
              <a:ea typeface="Batang"/>
            </a:endParaRPr>
          </a:p>
        </p:txBody>
      </p:sp>
    </p:spTree>
    <p:extLst>
      <p:ext uri="{BB962C8B-B14F-4D97-AF65-F5344CB8AC3E}">
        <p14:creationId xmlns:p14="http://schemas.microsoft.com/office/powerpoint/2010/main" val="3096868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5562420" cy="892552"/>
          </a:xfrm>
          <a:prstGeom prst="rect">
            <a:avLst/>
          </a:prstGeom>
        </p:spPr>
        <p:txBody>
          <a:bodyPr wrap="none">
            <a:spAutoFit/>
          </a:bodyPr>
          <a:lstStyle/>
          <a:p>
            <a:r>
              <a:rPr lang="en-US" altLang="en-US" sz="2800" b="1" dirty="0" smtClean="0">
                <a:solidFill>
                  <a:srgbClr val="4BACC6">
                    <a:lumMod val="20000"/>
                    <a:lumOff val="80000"/>
                  </a:srgbClr>
                </a:solidFill>
              </a:rPr>
              <a:t>Q5 : </a:t>
            </a:r>
            <a:r>
              <a:rPr lang="en-US" altLang="en-US" sz="2400" b="1" dirty="0">
                <a:solidFill>
                  <a:srgbClr val="0033CC"/>
                </a:solidFill>
              </a:rPr>
              <a:t>Multi-Tenant App - MVC </a:t>
            </a:r>
            <a:r>
              <a:rPr lang="en-US" altLang="en-US" sz="2400" b="1" dirty="0" smtClean="0">
                <a:solidFill>
                  <a:srgbClr val="0033CC"/>
                </a:solidFill>
              </a:rPr>
              <a:t>Framework</a:t>
            </a:r>
            <a:endParaRPr lang="en-US" altLang="en-US" sz="2400" b="1" dirty="0">
              <a:solidFill>
                <a:srgbClr val="0033CC"/>
              </a:solidFill>
            </a:endParaRPr>
          </a:p>
          <a:p>
            <a:endParaRPr lang="en-US" altLang="en-US" sz="2400" b="1" dirty="0">
              <a:solidFill>
                <a:srgbClr val="0033CC"/>
              </a:solidFill>
            </a:endParaRPr>
          </a:p>
        </p:txBody>
      </p:sp>
      <p:sp>
        <p:nvSpPr>
          <p:cNvPr id="5" name="Rectangle 4"/>
          <p:cNvSpPr/>
          <p:nvPr/>
        </p:nvSpPr>
        <p:spPr>
          <a:xfrm>
            <a:off x="531812" y="834900"/>
            <a:ext cx="10896600" cy="5578450"/>
          </a:xfrm>
          <a:prstGeom prst="rect">
            <a:avLst/>
          </a:prstGeom>
        </p:spPr>
        <p:txBody>
          <a:bodyPr wrap="square">
            <a:spAutoFit/>
          </a:bodyPr>
          <a:lstStyle/>
          <a:p>
            <a:pPr marL="342900" lvl="0" indent="-342900">
              <a:lnSpc>
                <a:spcPct val="150000"/>
              </a:lnSpc>
              <a:spcAft>
                <a:spcPts val="0"/>
              </a:spcAft>
              <a:buFont typeface="Symbol" panose="05050102010706020507" pitchFamily="18" charset="2"/>
              <a:buChar char=""/>
            </a:pPr>
            <a:r>
              <a:rPr lang="en-US" dirty="0" smtClean="0">
                <a:ea typeface="Batang"/>
              </a:rPr>
              <a:t>Application </a:t>
            </a:r>
            <a:r>
              <a:rPr lang="en-US" dirty="0">
                <a:ea typeface="Batang"/>
              </a:rPr>
              <a:t>is built using the </a:t>
            </a:r>
            <a:r>
              <a:rPr lang="en-US" b="1" dirty="0">
                <a:ea typeface="Batang"/>
              </a:rPr>
              <a:t>MVC</a:t>
            </a:r>
            <a:r>
              <a:rPr lang="en-US" dirty="0">
                <a:ea typeface="Batang"/>
              </a:rPr>
              <a:t> web application framework.</a:t>
            </a:r>
            <a:endParaRPr lang="en-IN" dirty="0">
              <a:ea typeface="Batang"/>
            </a:endParaRPr>
          </a:p>
          <a:p>
            <a:pPr marL="342900" lvl="0" indent="-342900">
              <a:lnSpc>
                <a:spcPct val="150000"/>
              </a:lnSpc>
              <a:spcAft>
                <a:spcPts val="0"/>
              </a:spcAft>
              <a:buFont typeface="Symbol" panose="05050102010706020507" pitchFamily="18" charset="2"/>
              <a:buChar char=""/>
            </a:pPr>
            <a:r>
              <a:rPr lang="en-US" dirty="0">
                <a:ea typeface="Batang"/>
              </a:rPr>
              <a:t>The </a:t>
            </a:r>
            <a:r>
              <a:rPr lang="en-US" b="1" dirty="0">
                <a:ea typeface="Batang"/>
              </a:rPr>
              <a:t>Model-View-Controller</a:t>
            </a:r>
            <a:r>
              <a:rPr lang="en-US" dirty="0">
                <a:ea typeface="Batang"/>
              </a:rPr>
              <a:t> (</a:t>
            </a:r>
            <a:r>
              <a:rPr lang="en-US" b="1" dirty="0">
                <a:ea typeface="Batang"/>
              </a:rPr>
              <a:t>MVC</a:t>
            </a:r>
            <a:r>
              <a:rPr lang="en-US" dirty="0">
                <a:ea typeface="Batang"/>
              </a:rPr>
              <a:t>) is an architectural pattern that separates an application into three main logical components: </a:t>
            </a:r>
            <a:r>
              <a:rPr lang="en-US" b="1" dirty="0">
                <a:ea typeface="Batang"/>
              </a:rPr>
              <a:t>the model, the view, and the controller</a:t>
            </a:r>
            <a:r>
              <a:rPr lang="en-US" dirty="0">
                <a:ea typeface="Batang"/>
              </a:rPr>
              <a:t>.</a:t>
            </a:r>
            <a:endParaRPr lang="en-IN" dirty="0">
              <a:ea typeface="Batang"/>
            </a:endParaRPr>
          </a:p>
          <a:p>
            <a:pPr marL="742950" marR="30480" lvl="1" indent="-285750" algn="just">
              <a:spcBef>
                <a:spcPts val="600"/>
              </a:spcBef>
              <a:spcAft>
                <a:spcPts val="720"/>
              </a:spcAft>
              <a:buFont typeface="Courier New" panose="02070309020205020404" pitchFamily="49" charset="0"/>
              <a:buChar char="o"/>
            </a:pPr>
            <a:r>
              <a:rPr lang="en-IN" dirty="0">
                <a:solidFill>
                  <a:srgbClr val="000000"/>
                </a:solidFill>
                <a:ea typeface="Times New Roman" panose="02020603050405020304" pitchFamily="18" charset="0"/>
              </a:rPr>
              <a:t>The </a:t>
            </a:r>
            <a:r>
              <a:rPr lang="en-IN" b="1" dirty="0">
                <a:solidFill>
                  <a:srgbClr val="000000"/>
                </a:solidFill>
                <a:ea typeface="Times New Roman" panose="02020603050405020304" pitchFamily="18" charset="0"/>
              </a:rPr>
              <a:t>Model</a:t>
            </a:r>
            <a:r>
              <a:rPr lang="en-IN" dirty="0">
                <a:solidFill>
                  <a:srgbClr val="000000"/>
                </a:solidFill>
                <a:ea typeface="Times New Roman" panose="02020603050405020304" pitchFamily="18" charset="0"/>
              </a:rPr>
              <a:t> is responsible for managing the data of the application. It responds to the request from the view and it also responds to instructions from the controller to update itself.</a:t>
            </a:r>
            <a:endParaRPr lang="en-IN" dirty="0">
              <a:ea typeface="Batang"/>
            </a:endParaRPr>
          </a:p>
          <a:p>
            <a:pPr marL="742950" marR="30480" lvl="1" indent="-285750" algn="just">
              <a:spcBef>
                <a:spcPts val="600"/>
              </a:spcBef>
              <a:spcAft>
                <a:spcPts val="720"/>
              </a:spcAft>
              <a:buFont typeface="Courier New" panose="02070309020205020404" pitchFamily="49" charset="0"/>
              <a:buChar char="o"/>
            </a:pPr>
            <a:r>
              <a:rPr lang="en-IN" dirty="0">
                <a:solidFill>
                  <a:srgbClr val="000000"/>
                </a:solidFill>
                <a:ea typeface="Times New Roman" panose="02020603050405020304" pitchFamily="18" charset="0"/>
              </a:rPr>
              <a:t>The </a:t>
            </a:r>
            <a:r>
              <a:rPr lang="en-IN" b="1" dirty="0">
                <a:solidFill>
                  <a:srgbClr val="000000"/>
                </a:solidFill>
                <a:ea typeface="Times New Roman" panose="02020603050405020304" pitchFamily="18" charset="0"/>
              </a:rPr>
              <a:t>View</a:t>
            </a:r>
            <a:r>
              <a:rPr lang="en-IN" dirty="0">
                <a:solidFill>
                  <a:srgbClr val="000000"/>
                </a:solidFill>
                <a:ea typeface="Times New Roman" panose="02020603050405020304" pitchFamily="18" charset="0"/>
              </a:rPr>
              <a:t> is responsible for rendering the model data and in general it generates HTML output that the client's browser can interpret.</a:t>
            </a:r>
            <a:endParaRPr lang="en-IN" dirty="0">
              <a:ea typeface="Batang"/>
            </a:endParaRPr>
          </a:p>
          <a:p>
            <a:pPr marL="742950" marR="30480" lvl="1" indent="-285750" algn="just">
              <a:spcBef>
                <a:spcPts val="600"/>
              </a:spcBef>
              <a:spcAft>
                <a:spcPts val="720"/>
              </a:spcAft>
              <a:buFont typeface="Courier New" panose="02070309020205020404" pitchFamily="49" charset="0"/>
              <a:buChar char="o"/>
            </a:pPr>
            <a:r>
              <a:rPr lang="en-IN" dirty="0">
                <a:solidFill>
                  <a:srgbClr val="000000"/>
                </a:solidFill>
                <a:ea typeface="Times New Roman" panose="02020603050405020304" pitchFamily="18" charset="0"/>
              </a:rPr>
              <a:t>The </a:t>
            </a:r>
            <a:r>
              <a:rPr lang="en-IN" b="1" dirty="0">
                <a:solidFill>
                  <a:srgbClr val="000000"/>
                </a:solidFill>
                <a:ea typeface="Times New Roman" panose="02020603050405020304" pitchFamily="18" charset="0"/>
              </a:rPr>
              <a:t>Controller</a:t>
            </a:r>
            <a:r>
              <a:rPr lang="en-IN" dirty="0">
                <a:solidFill>
                  <a:srgbClr val="000000"/>
                </a:solidFill>
                <a:ea typeface="Times New Roman" panose="02020603050405020304" pitchFamily="18" charset="0"/>
              </a:rPr>
              <a:t> is responsible for processing user requests and building an appropriate model and passes it to the view for rendering.</a:t>
            </a:r>
            <a:endParaRPr lang="en-IN" dirty="0">
              <a:ea typeface="Batang"/>
            </a:endParaRPr>
          </a:p>
          <a:p>
            <a:pPr marL="342900" lvl="0" indent="-342900">
              <a:lnSpc>
                <a:spcPct val="150000"/>
              </a:lnSpc>
              <a:spcAft>
                <a:spcPts val="0"/>
              </a:spcAft>
              <a:buFont typeface="Symbol" panose="05050102010706020507" pitchFamily="18" charset="2"/>
              <a:buChar char=""/>
            </a:pPr>
            <a:r>
              <a:rPr lang="en-US" b="1" dirty="0">
                <a:ea typeface="Batang"/>
              </a:rPr>
              <a:t>Employee</a:t>
            </a:r>
            <a:r>
              <a:rPr lang="en-US" dirty="0">
                <a:ea typeface="Batang"/>
              </a:rPr>
              <a:t> is our Domain/POJO class.</a:t>
            </a:r>
            <a:endParaRPr lang="en-IN" dirty="0">
              <a:ea typeface="Batang"/>
            </a:endParaRPr>
          </a:p>
          <a:p>
            <a:pPr marL="342900" lvl="0" indent="-342900">
              <a:lnSpc>
                <a:spcPct val="150000"/>
              </a:lnSpc>
              <a:spcAft>
                <a:spcPts val="0"/>
              </a:spcAft>
              <a:buFont typeface="Symbol" panose="05050102010706020507" pitchFamily="18" charset="2"/>
              <a:buChar char=""/>
            </a:pPr>
            <a:r>
              <a:rPr lang="en-US" dirty="0">
                <a:ea typeface="Batang"/>
              </a:rPr>
              <a:t>Creating a </a:t>
            </a:r>
            <a:r>
              <a:rPr lang="en-US" b="1" dirty="0">
                <a:ea typeface="Batang"/>
              </a:rPr>
              <a:t>Repository</a:t>
            </a:r>
            <a:r>
              <a:rPr lang="en-US" dirty="0">
                <a:ea typeface="Batang"/>
              </a:rPr>
              <a:t> for our </a:t>
            </a:r>
            <a:r>
              <a:rPr lang="en-US" b="1" dirty="0">
                <a:ea typeface="Batang"/>
              </a:rPr>
              <a:t>Employee</a:t>
            </a:r>
            <a:r>
              <a:rPr lang="en-US" dirty="0">
                <a:ea typeface="Batang"/>
              </a:rPr>
              <a:t> class is pretty simple using Spring. For our basic CRUD operations we only need to create an interface that extends Spring's own </a:t>
            </a:r>
            <a:r>
              <a:rPr lang="en-US" dirty="0" err="1">
                <a:ea typeface="Batang"/>
              </a:rPr>
              <a:t>CrudRepository</a:t>
            </a:r>
            <a:r>
              <a:rPr lang="en-US" dirty="0">
                <a:ea typeface="Batang"/>
              </a:rPr>
              <a:t>. Again nothing specific needs to be done here to support </a:t>
            </a:r>
            <a:r>
              <a:rPr lang="en-US" dirty="0" smtClean="0">
                <a:ea typeface="Batang"/>
              </a:rPr>
              <a:t>multi-tenancy.</a:t>
            </a:r>
            <a:endParaRPr lang="en-IN" dirty="0" smtClean="0">
              <a:ea typeface="Batang"/>
            </a:endParaRPr>
          </a:p>
          <a:p>
            <a:pPr marL="342900" lvl="0" indent="-342900">
              <a:lnSpc>
                <a:spcPct val="150000"/>
              </a:lnSpc>
              <a:spcAft>
                <a:spcPts val="0"/>
              </a:spcAft>
              <a:buFont typeface="Symbol" panose="05050102010706020507" pitchFamily="18" charset="2"/>
              <a:buChar char=""/>
            </a:pPr>
            <a:r>
              <a:rPr lang="en-US" dirty="0" smtClean="0">
                <a:ea typeface="Batang"/>
              </a:rPr>
              <a:t>JPA </a:t>
            </a:r>
            <a:r>
              <a:rPr lang="en-US" dirty="0">
                <a:ea typeface="Batang"/>
              </a:rPr>
              <a:t>with spring data repository model.</a:t>
            </a:r>
            <a:endParaRPr lang="en-IN" dirty="0"/>
          </a:p>
        </p:txBody>
      </p:sp>
    </p:spTree>
    <p:extLst>
      <p:ext uri="{BB962C8B-B14F-4D97-AF65-F5344CB8AC3E}">
        <p14:creationId xmlns:p14="http://schemas.microsoft.com/office/powerpoint/2010/main" val="12199342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6750694" cy="892552"/>
          </a:xfrm>
          <a:prstGeom prst="rect">
            <a:avLst/>
          </a:prstGeom>
        </p:spPr>
        <p:txBody>
          <a:bodyPr wrap="none">
            <a:spAutoFit/>
          </a:bodyPr>
          <a:lstStyle/>
          <a:p>
            <a:r>
              <a:rPr lang="en-US" altLang="en-US" sz="2800" b="1" dirty="0" smtClean="0">
                <a:solidFill>
                  <a:srgbClr val="4BACC6">
                    <a:lumMod val="20000"/>
                    <a:lumOff val="80000"/>
                  </a:srgbClr>
                </a:solidFill>
              </a:rPr>
              <a:t>Q5 : </a:t>
            </a:r>
            <a:r>
              <a:rPr lang="en-US" altLang="en-US" sz="2400" b="1" dirty="0">
                <a:solidFill>
                  <a:srgbClr val="0033CC"/>
                </a:solidFill>
              </a:rPr>
              <a:t>Multi-Tenant App - MVC Architecture Diagram</a:t>
            </a:r>
          </a:p>
          <a:p>
            <a:endParaRPr lang="en-US" altLang="en-US" sz="2400" b="1" dirty="0">
              <a:solidFill>
                <a:srgbClr val="0033CC"/>
              </a:solidFill>
            </a:endParaRPr>
          </a:p>
        </p:txBody>
      </p:sp>
      <p:pic>
        <p:nvPicPr>
          <p:cNvPr id="2" name="Picture 1"/>
          <p:cNvPicPr>
            <a:picLocks noChangeAspect="1"/>
          </p:cNvPicPr>
          <p:nvPr/>
        </p:nvPicPr>
        <p:blipFill>
          <a:blip r:embed="rId3"/>
          <a:stretch>
            <a:fillRect/>
          </a:stretch>
        </p:blipFill>
        <p:spPr>
          <a:xfrm>
            <a:off x="150812" y="828020"/>
            <a:ext cx="8449492" cy="5801380"/>
          </a:xfrm>
          <a:prstGeom prst="rect">
            <a:avLst/>
          </a:prstGeom>
        </p:spPr>
      </p:pic>
    </p:spTree>
    <p:extLst>
      <p:ext uri="{BB962C8B-B14F-4D97-AF65-F5344CB8AC3E}">
        <p14:creationId xmlns:p14="http://schemas.microsoft.com/office/powerpoint/2010/main" val="3488851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2" y="865664"/>
            <a:ext cx="10972800" cy="5632311"/>
          </a:xfrm>
          <a:prstGeom prst="rect">
            <a:avLst/>
          </a:prstGeom>
          <a:noFill/>
        </p:spPr>
        <p:txBody>
          <a:bodyPr wrap="square" rtlCol="0">
            <a:spAutoFit/>
          </a:bodyPr>
          <a:lstStyle/>
          <a:p>
            <a:r>
              <a:rPr lang="en-US" b="1" i="1" u="sng" dirty="0" smtClean="0"/>
              <a:t>Source Code GIT Repository:</a:t>
            </a:r>
            <a:endParaRPr lang="en-US" dirty="0" smtClean="0"/>
          </a:p>
          <a:p>
            <a:r>
              <a:rPr lang="en-US" b="1" i="1" dirty="0" smtClean="0"/>
              <a:t> </a:t>
            </a:r>
            <a:endParaRPr lang="en-US" dirty="0" smtClean="0"/>
          </a:p>
          <a:p>
            <a:r>
              <a:rPr lang="en-US" b="1" dirty="0" smtClean="0"/>
              <a:t>Web Browser Link: </a:t>
            </a:r>
            <a:endParaRPr lang="en-US" dirty="0" smtClean="0"/>
          </a:p>
          <a:p>
            <a:r>
              <a:rPr lang="en-US" b="1" u="sng" dirty="0" smtClean="0">
                <a:hlinkClick r:id="rId2"/>
              </a:rPr>
              <a:t>https</a:t>
            </a:r>
            <a:r>
              <a:rPr lang="en-US" b="1" u="sng" dirty="0">
                <a:hlinkClick r:id="rId2"/>
              </a:rPr>
              <a:t>://github.com/Ajay-Kumar-Aspiring-Minds-Round-2/DependencyInjectionApp</a:t>
            </a:r>
            <a:endParaRPr lang="en-IN" dirty="0"/>
          </a:p>
          <a:p>
            <a:endParaRPr lang="en-US" dirty="0" smtClean="0"/>
          </a:p>
          <a:p>
            <a:r>
              <a:rPr lang="en-US" b="1" dirty="0" smtClean="0"/>
              <a:t>GIT Clone Link: </a:t>
            </a:r>
            <a:endParaRPr lang="en-US" dirty="0" smtClean="0"/>
          </a:p>
          <a:p>
            <a:r>
              <a:rPr lang="en-US" b="1" u="sng" dirty="0">
                <a:hlinkClick r:id="rId3"/>
              </a:rPr>
              <a:t>https://github.com/Ajay-Kumar-Aspiring-Minds-Round-2/DependencyInjectionApp.git</a:t>
            </a:r>
            <a:endParaRPr lang="en-IN" dirty="0"/>
          </a:p>
          <a:p>
            <a:endParaRPr lang="en-US" b="1" dirty="0" smtClean="0"/>
          </a:p>
          <a:p>
            <a:endParaRPr lang="en-US" dirty="0"/>
          </a:p>
          <a:p>
            <a:r>
              <a:rPr lang="en-US" b="1" i="1" u="sng" dirty="0"/>
              <a:t>Technology Stack </a:t>
            </a:r>
            <a:r>
              <a:rPr lang="en-US" b="1" i="1" u="sng" dirty="0" smtClean="0"/>
              <a:t>:</a:t>
            </a:r>
            <a:endParaRPr lang="en-US" dirty="0" smtClean="0"/>
          </a:p>
          <a:p>
            <a:endParaRPr lang="en-US" dirty="0" smtClean="0"/>
          </a:p>
          <a:p>
            <a:endParaRPr lang="en-US" dirty="0" smtClean="0"/>
          </a:p>
          <a:p>
            <a:endParaRPr lang="en-US" dirty="0"/>
          </a:p>
          <a:p>
            <a:endParaRPr lang="en-US" dirty="0" smtClean="0"/>
          </a:p>
          <a:p>
            <a:endParaRPr lang="en-IN" b="1" u="sng" dirty="0" smtClean="0"/>
          </a:p>
          <a:p>
            <a:r>
              <a:rPr lang="en-IN" b="1" u="sng" dirty="0" smtClean="0"/>
              <a:t>What </a:t>
            </a:r>
            <a:r>
              <a:rPr lang="en-IN" b="1" u="sng" dirty="0"/>
              <a:t>is Dependency Injection?</a:t>
            </a:r>
            <a:endParaRPr lang="en-IN" dirty="0"/>
          </a:p>
          <a:p>
            <a:r>
              <a:rPr lang="en-US" b="1" dirty="0"/>
              <a:t> </a:t>
            </a:r>
            <a:endParaRPr lang="en-IN" dirty="0"/>
          </a:p>
          <a:p>
            <a:pPr marL="285750" indent="-285750">
              <a:buFont typeface="Arial" panose="020B0604020202020204" pitchFamily="34" charset="0"/>
              <a:buChar char="•"/>
            </a:pPr>
            <a:r>
              <a:rPr lang="en-US" dirty="0"/>
              <a:t>Dependency Injection is the ability of an object to supply dependencies of another object.</a:t>
            </a:r>
          </a:p>
          <a:p>
            <a:endParaRPr lang="en-US" dirty="0"/>
          </a:p>
          <a:p>
            <a:pPr marL="285750" indent="-285750">
              <a:buFont typeface="Arial" panose="020B0604020202020204" pitchFamily="34" charset="0"/>
              <a:buChar char="•"/>
            </a:pPr>
            <a:r>
              <a:rPr lang="en-IN" dirty="0"/>
              <a:t>DI pattern separates the responsibility of creating an object of the service class out of the client class.</a:t>
            </a:r>
            <a:endParaRPr lang="en-US" dirty="0"/>
          </a:p>
        </p:txBody>
      </p:sp>
      <p:pic>
        <p:nvPicPr>
          <p:cNvPr id="9" name="Picture 8"/>
          <p:cNvPicPr>
            <a:picLocks noChangeAspect="1"/>
          </p:cNvPicPr>
          <p:nvPr/>
        </p:nvPicPr>
        <p:blipFill>
          <a:blip r:embed="rId4"/>
          <a:stretch>
            <a:fillRect/>
          </a:stretch>
        </p:blipFill>
        <p:spPr>
          <a:xfrm>
            <a:off x="1" y="0"/>
            <a:ext cx="12188824" cy="675620"/>
          </a:xfrm>
          <a:prstGeom prst="rect">
            <a:avLst/>
          </a:prstGeom>
        </p:spPr>
      </p:pic>
      <p:sp>
        <p:nvSpPr>
          <p:cNvPr id="4" name="Rectangle 3"/>
          <p:cNvSpPr/>
          <p:nvPr/>
        </p:nvSpPr>
        <p:spPr>
          <a:xfrm>
            <a:off x="531812" y="152400"/>
            <a:ext cx="5794407" cy="523220"/>
          </a:xfrm>
          <a:prstGeom prst="rect">
            <a:avLst/>
          </a:prstGeom>
        </p:spPr>
        <p:txBody>
          <a:bodyPr wrap="none">
            <a:spAutoFit/>
          </a:bodyPr>
          <a:lstStyle/>
          <a:p>
            <a:r>
              <a:rPr lang="en-US" altLang="en-US" sz="2800" b="1" dirty="0" smtClean="0">
                <a:solidFill>
                  <a:schemeClr val="accent5">
                    <a:lumMod val="20000"/>
                    <a:lumOff val="80000"/>
                  </a:schemeClr>
                </a:solidFill>
              </a:rPr>
              <a:t>Q1 : </a:t>
            </a:r>
            <a:r>
              <a:rPr lang="en-US" altLang="en-US" sz="2400" b="1" dirty="0">
                <a:solidFill>
                  <a:srgbClr val="0033CC"/>
                </a:solidFill>
              </a:rPr>
              <a:t>Dependency Injection </a:t>
            </a:r>
            <a:r>
              <a:rPr lang="en-US" altLang="en-US" sz="2400" b="1" dirty="0" smtClean="0">
                <a:solidFill>
                  <a:srgbClr val="0033CC"/>
                </a:solidFill>
              </a:rPr>
              <a:t>Implementation</a:t>
            </a:r>
            <a:endParaRPr lang="en-US" altLang="en-US" sz="2400" b="1" dirty="0">
              <a:solidFill>
                <a:srgbClr val="0033CC"/>
              </a:solidFill>
            </a:endParaRPr>
          </a:p>
        </p:txBody>
      </p:sp>
      <p:pic>
        <p:nvPicPr>
          <p:cNvPr id="12" name="Picture 11" descr="How to Manage Multiple Java Versions in MacOS | by Chamika Kasun | Medium"/>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837" y="3886200"/>
            <a:ext cx="1323975" cy="775970"/>
          </a:xfrm>
          <a:prstGeom prst="rect">
            <a:avLst/>
          </a:prstGeom>
          <a:noFill/>
          <a:ln>
            <a:noFill/>
          </a:ln>
        </p:spPr>
      </p:pic>
      <p:pic>
        <p:nvPicPr>
          <p:cNvPr id="13" name="Picture 12" descr="Getting Started With Spring Boot Framework"/>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8117" y="3919855"/>
            <a:ext cx="1661795" cy="742315"/>
          </a:xfrm>
          <a:prstGeom prst="rect">
            <a:avLst/>
          </a:prstGeom>
          <a:noFill/>
          <a:ln>
            <a:noFill/>
          </a:ln>
        </p:spPr>
      </p:pic>
      <p:pic>
        <p:nvPicPr>
          <p:cNvPr id="14" name="Picture 13" descr="Spring Framework 5"/>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66982" y="3886200"/>
            <a:ext cx="1713230" cy="762000"/>
          </a:xfrm>
          <a:prstGeom prst="rect">
            <a:avLst/>
          </a:prstGeom>
          <a:noFill/>
          <a:ln>
            <a:noFill/>
          </a:ln>
        </p:spPr>
      </p:pic>
    </p:spTree>
    <p:extLst>
      <p:ext uri="{BB962C8B-B14F-4D97-AF65-F5344CB8AC3E}">
        <p14:creationId xmlns:p14="http://schemas.microsoft.com/office/powerpoint/2010/main" val="2931499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595734" cy="892552"/>
          </a:xfrm>
          <a:prstGeom prst="rect">
            <a:avLst/>
          </a:prstGeom>
        </p:spPr>
        <p:txBody>
          <a:bodyPr wrap="none">
            <a:spAutoFit/>
          </a:bodyPr>
          <a:lstStyle/>
          <a:p>
            <a:r>
              <a:rPr lang="en-US" altLang="en-US" sz="2800" b="1" dirty="0" smtClean="0">
                <a:solidFill>
                  <a:srgbClr val="4BACC6">
                    <a:lumMod val="20000"/>
                    <a:lumOff val="80000"/>
                  </a:srgbClr>
                </a:solidFill>
              </a:rPr>
              <a:t>Q5 : </a:t>
            </a:r>
            <a:r>
              <a:rPr lang="en-US" altLang="en-US" sz="2400" b="1" dirty="0">
                <a:solidFill>
                  <a:srgbClr val="0033CC"/>
                </a:solidFill>
              </a:rPr>
              <a:t>Multi-Tenant App - Application Architecture Diagram</a:t>
            </a:r>
          </a:p>
          <a:p>
            <a:endParaRPr lang="en-US" altLang="en-US" sz="2400" b="1" dirty="0">
              <a:solidFill>
                <a:srgbClr val="0033CC"/>
              </a:solidFill>
            </a:endParaRPr>
          </a:p>
        </p:txBody>
      </p:sp>
      <p:pic>
        <p:nvPicPr>
          <p:cNvPr id="3" name="Picture 2"/>
          <p:cNvPicPr>
            <a:picLocks noChangeAspect="1"/>
          </p:cNvPicPr>
          <p:nvPr/>
        </p:nvPicPr>
        <p:blipFill>
          <a:blip r:embed="rId3"/>
          <a:stretch>
            <a:fillRect/>
          </a:stretch>
        </p:blipFill>
        <p:spPr>
          <a:xfrm>
            <a:off x="150812" y="828020"/>
            <a:ext cx="7772399" cy="5953780"/>
          </a:xfrm>
          <a:prstGeom prst="rect">
            <a:avLst/>
          </a:prstGeom>
        </p:spPr>
      </p:pic>
    </p:spTree>
    <p:extLst>
      <p:ext uri="{BB962C8B-B14F-4D97-AF65-F5344CB8AC3E}">
        <p14:creationId xmlns:p14="http://schemas.microsoft.com/office/powerpoint/2010/main" val="2891534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8341322" cy="892552"/>
          </a:xfrm>
          <a:prstGeom prst="rect">
            <a:avLst/>
          </a:prstGeom>
        </p:spPr>
        <p:txBody>
          <a:bodyPr wrap="none">
            <a:spAutoFit/>
          </a:bodyPr>
          <a:lstStyle/>
          <a:p>
            <a:r>
              <a:rPr lang="en-US" altLang="en-US" sz="2800" b="1" dirty="0" smtClean="0">
                <a:solidFill>
                  <a:srgbClr val="4BACC6">
                    <a:lumMod val="20000"/>
                    <a:lumOff val="80000"/>
                  </a:srgbClr>
                </a:solidFill>
              </a:rPr>
              <a:t>Q5 : </a:t>
            </a:r>
            <a:r>
              <a:rPr lang="en-US" altLang="en-US" sz="2400" b="1" dirty="0">
                <a:solidFill>
                  <a:srgbClr val="0033CC"/>
                </a:solidFill>
              </a:rPr>
              <a:t>Multi-Tenant App - Database per Tenant Architecture View</a:t>
            </a:r>
          </a:p>
          <a:p>
            <a:endParaRPr lang="en-US" altLang="en-US" sz="2400" b="1" dirty="0">
              <a:solidFill>
                <a:srgbClr val="0033CC"/>
              </a:solidFill>
            </a:endParaRPr>
          </a:p>
        </p:txBody>
      </p:sp>
      <p:pic>
        <p:nvPicPr>
          <p:cNvPr id="6" name="Picture 5"/>
          <p:cNvPicPr>
            <a:picLocks noChangeAspect="1"/>
          </p:cNvPicPr>
          <p:nvPr/>
        </p:nvPicPr>
        <p:blipFill>
          <a:blip r:embed="rId3"/>
          <a:stretch>
            <a:fillRect/>
          </a:stretch>
        </p:blipFill>
        <p:spPr>
          <a:xfrm>
            <a:off x="150812" y="828020"/>
            <a:ext cx="9294411" cy="5877580"/>
          </a:xfrm>
          <a:prstGeom prst="rect">
            <a:avLst/>
          </a:prstGeom>
        </p:spPr>
      </p:pic>
    </p:spTree>
    <p:extLst>
      <p:ext uri="{BB962C8B-B14F-4D97-AF65-F5344CB8AC3E}">
        <p14:creationId xmlns:p14="http://schemas.microsoft.com/office/powerpoint/2010/main" val="4350515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12188824" cy="675620"/>
          </a:xfrm>
          <a:prstGeom prst="rect">
            <a:avLst/>
          </a:prstGeom>
        </p:spPr>
      </p:pic>
      <p:sp>
        <p:nvSpPr>
          <p:cNvPr id="4" name="Rectangle 3"/>
          <p:cNvSpPr/>
          <p:nvPr/>
        </p:nvSpPr>
        <p:spPr>
          <a:xfrm>
            <a:off x="531812" y="152400"/>
            <a:ext cx="9753600" cy="523220"/>
          </a:xfrm>
          <a:prstGeom prst="rect">
            <a:avLst/>
          </a:prstGeom>
        </p:spPr>
        <p:txBody>
          <a:bodyPr wrap="square">
            <a:spAutoFit/>
          </a:bodyPr>
          <a:lstStyle/>
          <a:p>
            <a:r>
              <a:rPr lang="en-US" altLang="en-US" sz="2800" b="1" dirty="0" smtClean="0">
                <a:solidFill>
                  <a:srgbClr val="4BACC6">
                    <a:lumMod val="20000"/>
                    <a:lumOff val="80000"/>
                  </a:srgbClr>
                </a:solidFill>
              </a:rPr>
              <a:t>Q5 : </a:t>
            </a:r>
            <a:r>
              <a:rPr lang="en-US" altLang="en-US" sz="2400" b="1" dirty="0" smtClean="0">
                <a:solidFill>
                  <a:srgbClr val="0033CC"/>
                </a:solidFill>
              </a:rPr>
              <a:t>Detailed documents with Code Explanation &amp; Screenshots.</a:t>
            </a:r>
            <a:endParaRPr lang="en-US" altLang="en-US" sz="2400" b="1" dirty="0">
              <a:solidFill>
                <a:srgbClr val="0033CC"/>
              </a:solidFill>
            </a:endParaRPr>
          </a:p>
        </p:txBody>
      </p:sp>
      <p:sp>
        <p:nvSpPr>
          <p:cNvPr id="3" name="TextBox 2"/>
          <p:cNvSpPr txBox="1"/>
          <p:nvPr/>
        </p:nvSpPr>
        <p:spPr>
          <a:xfrm>
            <a:off x="541597" y="828020"/>
            <a:ext cx="8229600" cy="400110"/>
          </a:xfrm>
          <a:prstGeom prst="rect">
            <a:avLst/>
          </a:prstGeom>
          <a:noFill/>
        </p:spPr>
        <p:txBody>
          <a:bodyPr wrap="square" rtlCol="0">
            <a:spAutoFit/>
          </a:bodyPr>
          <a:lstStyle/>
          <a:p>
            <a:r>
              <a:rPr lang="en-US" sz="2000" b="1" u="sng" dirty="0">
                <a:solidFill>
                  <a:srgbClr val="FF0000"/>
                </a:solidFill>
              </a:rPr>
              <a:t>Note: Detailed documents </a:t>
            </a:r>
            <a:r>
              <a:rPr lang="en-US" sz="2000" b="1" u="sng" dirty="0" smtClean="0">
                <a:solidFill>
                  <a:srgbClr val="FF0000"/>
                </a:solidFill>
              </a:rPr>
              <a:t>attached </a:t>
            </a:r>
            <a:r>
              <a:rPr lang="en-US" sz="2000" b="1" u="sng" dirty="0">
                <a:solidFill>
                  <a:srgbClr val="FF0000"/>
                </a:solidFill>
              </a:rPr>
              <a:t>here for further reference</a:t>
            </a:r>
          </a:p>
        </p:txBody>
      </p:sp>
      <p:graphicFrame>
        <p:nvGraphicFramePr>
          <p:cNvPr id="2" name="Object 1"/>
          <p:cNvGraphicFramePr>
            <a:graphicFrameLocks noChangeAspect="1"/>
          </p:cNvGraphicFramePr>
          <p:nvPr>
            <p:extLst>
              <p:ext uri="{D42A27DB-BD31-4B8C-83A1-F6EECF244321}">
                <p14:modId xmlns:p14="http://schemas.microsoft.com/office/powerpoint/2010/main" val="2799360837"/>
              </p:ext>
            </p:extLst>
          </p:nvPr>
        </p:nvGraphicFramePr>
        <p:xfrm>
          <a:off x="684212" y="1219200"/>
          <a:ext cx="6477000" cy="5416550"/>
        </p:xfrm>
        <a:graphic>
          <a:graphicData uri="http://schemas.openxmlformats.org/presentationml/2006/ole">
            <mc:AlternateContent xmlns:mc="http://schemas.openxmlformats.org/markup-compatibility/2006">
              <mc:Choice xmlns:v="urn:schemas-microsoft-com:vml" Requires="v">
                <p:oleObj spid="_x0000_s19573" name="Acrobat Document" r:id="rId4" imgW="5828911" imgH="7543536" progId="AcroExch.Document.DC">
                  <p:embed/>
                </p:oleObj>
              </mc:Choice>
              <mc:Fallback>
                <p:oleObj name="Acrobat Document" r:id="rId4" imgW="5828911" imgH="7543536" progId="AcroExch.Document.DC">
                  <p:embed/>
                  <p:pic>
                    <p:nvPicPr>
                      <p:cNvPr id="0" name=""/>
                      <p:cNvPicPr/>
                      <p:nvPr/>
                    </p:nvPicPr>
                    <p:blipFill>
                      <a:blip r:embed="rId5"/>
                      <a:stretch>
                        <a:fillRect/>
                      </a:stretch>
                    </p:blipFill>
                    <p:spPr>
                      <a:xfrm>
                        <a:off x="684212" y="1219200"/>
                        <a:ext cx="6477000" cy="5416550"/>
                      </a:xfrm>
                      <a:prstGeom prst="rect">
                        <a:avLst/>
                      </a:prstGeom>
                    </p:spPr>
                  </p:pic>
                </p:oleObj>
              </mc:Fallback>
            </mc:AlternateContent>
          </a:graphicData>
        </a:graphic>
      </p:graphicFrame>
    </p:spTree>
    <p:extLst>
      <p:ext uri="{BB962C8B-B14F-4D97-AF65-F5344CB8AC3E}">
        <p14:creationId xmlns:p14="http://schemas.microsoft.com/office/powerpoint/2010/main" val="3215247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100.9.10\Corpcomm\Logos\KGiSL\KGiSL-Wt-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31" t="16118" r="14805" b="47597"/>
          <a:stretch/>
        </p:blipFill>
        <p:spPr bwMode="auto">
          <a:xfrm>
            <a:off x="10895012" y="237755"/>
            <a:ext cx="914400" cy="25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 y="0"/>
            <a:ext cx="12188824" cy="6858000"/>
          </a:xfrm>
          <a:prstGeom prst="rect">
            <a:avLst/>
          </a:prstGeom>
        </p:spPr>
      </p:pic>
      <p:sp>
        <p:nvSpPr>
          <p:cNvPr id="4" name="Rectangle 3"/>
          <p:cNvSpPr/>
          <p:nvPr/>
        </p:nvSpPr>
        <p:spPr>
          <a:xfrm>
            <a:off x="1370012" y="1859340"/>
            <a:ext cx="9296400" cy="2185214"/>
          </a:xfrm>
          <a:prstGeom prst="rect">
            <a:avLst/>
          </a:prstGeom>
        </p:spPr>
        <p:txBody>
          <a:bodyPr wrap="square">
            <a:spAutoFit/>
          </a:bodyPr>
          <a:lstStyle/>
          <a:p>
            <a:r>
              <a:rPr lang="en-US" altLang="en-US" sz="4000" b="1" dirty="0" smtClean="0">
                <a:solidFill>
                  <a:srgbClr val="FF0000"/>
                </a:solidFill>
              </a:rPr>
              <a:t>QUESTION 7 - </a:t>
            </a:r>
            <a:r>
              <a:rPr lang="en-US" sz="4000" dirty="0">
                <a:solidFill>
                  <a:srgbClr val="FF0000"/>
                </a:solidFill>
              </a:rPr>
              <a:t> [RESPECTABLE]</a:t>
            </a:r>
          </a:p>
          <a:p>
            <a:endParaRPr lang="en-US" sz="2400" dirty="0" smtClean="0">
              <a:solidFill>
                <a:prstClr val="white">
                  <a:lumMod val="95000"/>
                </a:prstClr>
              </a:solidFill>
            </a:endParaRPr>
          </a:p>
          <a:p>
            <a:pPr algn="just"/>
            <a:r>
              <a:rPr lang="en-US" sz="2400" dirty="0">
                <a:solidFill>
                  <a:srgbClr val="00297A"/>
                </a:solidFill>
              </a:rPr>
              <a:t>Proof of Concept to demonstrate sharing session between different applications. Expectation is to have scalable session management where there is addition of new applications.</a:t>
            </a:r>
            <a:endParaRPr lang="en-US" altLang="en-US" sz="2400" b="1" dirty="0">
              <a:solidFill>
                <a:srgbClr val="FFFF00"/>
              </a:solidFill>
            </a:endParaRPr>
          </a:p>
        </p:txBody>
      </p:sp>
    </p:spTree>
    <p:extLst>
      <p:ext uri="{BB962C8B-B14F-4D97-AF65-F5344CB8AC3E}">
        <p14:creationId xmlns:p14="http://schemas.microsoft.com/office/powerpoint/2010/main" val="2383328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2" y="865664"/>
            <a:ext cx="10972800" cy="3693319"/>
          </a:xfrm>
          <a:prstGeom prst="rect">
            <a:avLst/>
          </a:prstGeom>
          <a:noFill/>
        </p:spPr>
        <p:txBody>
          <a:bodyPr wrap="square" rtlCol="0">
            <a:spAutoFit/>
          </a:bodyPr>
          <a:lstStyle/>
          <a:p>
            <a:r>
              <a:rPr lang="en-US" b="1" i="1" u="sng" dirty="0" smtClean="0">
                <a:solidFill>
                  <a:prstClr val="black"/>
                </a:solidFill>
              </a:rPr>
              <a:t>Source Code GIT Repository:</a:t>
            </a:r>
            <a:endParaRPr lang="en-US" dirty="0" smtClean="0">
              <a:solidFill>
                <a:prstClr val="black"/>
              </a:solidFill>
            </a:endParaRPr>
          </a:p>
          <a:p>
            <a:r>
              <a:rPr lang="en-US" b="1" i="1" dirty="0" smtClean="0">
                <a:solidFill>
                  <a:prstClr val="black"/>
                </a:solidFill>
              </a:rPr>
              <a:t> </a:t>
            </a:r>
            <a:endParaRPr lang="en-US" dirty="0" smtClean="0">
              <a:solidFill>
                <a:prstClr val="black"/>
              </a:solidFill>
            </a:endParaRPr>
          </a:p>
          <a:p>
            <a:r>
              <a:rPr lang="en-US" b="1" dirty="0" smtClean="0">
                <a:solidFill>
                  <a:prstClr val="black"/>
                </a:solidFill>
              </a:rPr>
              <a:t>Web Browser Link: </a:t>
            </a:r>
            <a:endParaRPr lang="en-US" dirty="0" smtClean="0">
              <a:solidFill>
                <a:prstClr val="black"/>
              </a:solidFill>
            </a:endParaRPr>
          </a:p>
          <a:p>
            <a:r>
              <a:rPr lang="en-US" b="1" u="sng" dirty="0">
                <a:hlinkClick r:id="rId2"/>
              </a:rPr>
              <a:t>https://github.com/Ajay-Kumar-Aspiring-Minds-Round-2/SharingSession</a:t>
            </a:r>
            <a:endParaRPr lang="en-IN" dirty="0"/>
          </a:p>
          <a:p>
            <a:endParaRPr lang="en-US" dirty="0" smtClean="0">
              <a:solidFill>
                <a:prstClr val="black"/>
              </a:solidFill>
            </a:endParaRPr>
          </a:p>
          <a:p>
            <a:r>
              <a:rPr lang="en-US" b="1" dirty="0" smtClean="0">
                <a:solidFill>
                  <a:prstClr val="black"/>
                </a:solidFill>
              </a:rPr>
              <a:t>GIT Clone Link: </a:t>
            </a:r>
            <a:endParaRPr lang="en-US" dirty="0" smtClean="0">
              <a:solidFill>
                <a:prstClr val="black"/>
              </a:solidFill>
            </a:endParaRPr>
          </a:p>
          <a:p>
            <a:r>
              <a:rPr lang="en-US" b="1" u="sng" dirty="0">
                <a:hlinkClick r:id="rId3"/>
              </a:rPr>
              <a:t>https://github.com/Ajay-Kumar-Aspiring-Minds-Round-2/SharingSession.git</a:t>
            </a:r>
            <a:endParaRPr lang="en-IN" dirty="0"/>
          </a:p>
          <a:p>
            <a:endParaRPr lang="en-US" dirty="0">
              <a:solidFill>
                <a:prstClr val="black"/>
              </a:solidFill>
            </a:endParaRPr>
          </a:p>
          <a:p>
            <a:r>
              <a:rPr lang="en-US" b="1" u="sng" dirty="0">
                <a:solidFill>
                  <a:prstClr val="black"/>
                </a:solidFill>
              </a:rPr>
              <a:t>Technology Stack</a:t>
            </a:r>
            <a:r>
              <a:rPr lang="en-US" b="1" i="1" u="sng" dirty="0">
                <a:solidFill>
                  <a:prstClr val="black"/>
                </a:solidFill>
              </a:rPr>
              <a:t>:</a:t>
            </a:r>
            <a:endParaRPr lang="en-US" dirty="0" smtClean="0">
              <a:solidFill>
                <a:prstClr val="black"/>
              </a:solidFill>
            </a:endParaRPr>
          </a:p>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IN" b="1" u="sng" dirty="0" smtClean="0">
              <a:solidFill>
                <a:prstClr val="black"/>
              </a:solidFill>
            </a:endParaRPr>
          </a:p>
        </p:txBody>
      </p:sp>
      <p:pic>
        <p:nvPicPr>
          <p:cNvPr id="9" name="Picture 8"/>
          <p:cNvPicPr>
            <a:picLocks noChangeAspect="1"/>
          </p:cNvPicPr>
          <p:nvPr/>
        </p:nvPicPr>
        <p:blipFill>
          <a:blip r:embed="rId4"/>
          <a:stretch>
            <a:fillRect/>
          </a:stretch>
        </p:blipFill>
        <p:spPr>
          <a:xfrm>
            <a:off x="1" y="0"/>
            <a:ext cx="12188824" cy="675620"/>
          </a:xfrm>
          <a:prstGeom prst="rect">
            <a:avLst/>
          </a:prstGeom>
        </p:spPr>
      </p:pic>
      <p:sp>
        <p:nvSpPr>
          <p:cNvPr id="4" name="Rectangle 3"/>
          <p:cNvSpPr/>
          <p:nvPr/>
        </p:nvSpPr>
        <p:spPr>
          <a:xfrm>
            <a:off x="531812" y="152400"/>
            <a:ext cx="6525184" cy="523220"/>
          </a:xfrm>
          <a:prstGeom prst="rect">
            <a:avLst/>
          </a:prstGeom>
        </p:spPr>
        <p:txBody>
          <a:bodyPr wrap="none">
            <a:spAutoFit/>
          </a:bodyPr>
          <a:lstStyle/>
          <a:p>
            <a:r>
              <a:rPr lang="en-US" altLang="en-US" sz="2800" b="1" dirty="0" smtClean="0">
                <a:solidFill>
                  <a:srgbClr val="4BACC6">
                    <a:lumMod val="20000"/>
                    <a:lumOff val="80000"/>
                  </a:srgbClr>
                </a:solidFill>
              </a:rPr>
              <a:t>Q7 : </a:t>
            </a:r>
            <a:r>
              <a:rPr lang="en-US" altLang="en-US" sz="2400" b="1" dirty="0" smtClean="0">
                <a:solidFill>
                  <a:srgbClr val="0033CC"/>
                </a:solidFill>
              </a:rPr>
              <a:t>Sharing Session across different applications</a:t>
            </a:r>
            <a:endParaRPr lang="en-US" altLang="en-US" sz="2400" b="1" dirty="0">
              <a:solidFill>
                <a:srgbClr val="0033CC"/>
              </a:solidFill>
            </a:endParaRPr>
          </a:p>
        </p:txBody>
      </p:sp>
      <p:pic>
        <p:nvPicPr>
          <p:cNvPr id="14" name="Picture 13" descr="How to Manage Multiple Java Versions in MacOS | by Chamika Kasun | Medium"/>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952" y="3657600"/>
            <a:ext cx="1295400" cy="666750"/>
          </a:xfrm>
          <a:prstGeom prst="rect">
            <a:avLst/>
          </a:prstGeom>
          <a:noFill/>
          <a:ln>
            <a:noFill/>
          </a:ln>
        </p:spPr>
      </p:pic>
      <p:pic>
        <p:nvPicPr>
          <p:cNvPr id="15" name="Picture 14" descr="Getting Started With Spring Boot Framework"/>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1477" y="3718445"/>
            <a:ext cx="1343025" cy="619125"/>
          </a:xfrm>
          <a:prstGeom prst="rect">
            <a:avLst/>
          </a:prstGeom>
          <a:noFill/>
          <a:ln>
            <a:noFill/>
          </a:ln>
        </p:spPr>
      </p:pic>
      <p:pic>
        <p:nvPicPr>
          <p:cNvPr id="19" name="Picture 18" descr="upload.wikimedia.org/wikipedia/commons/thumb/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206" y="4749027"/>
            <a:ext cx="1933575" cy="523240"/>
          </a:xfrm>
          <a:prstGeom prst="rect">
            <a:avLst/>
          </a:prstGeom>
          <a:noFill/>
          <a:ln>
            <a:noFill/>
          </a:ln>
        </p:spPr>
      </p:pic>
      <p:pic>
        <p:nvPicPr>
          <p:cNvPr id="13" name="Picture 12"/>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8622" y="3796549"/>
            <a:ext cx="1799590" cy="462915"/>
          </a:xfrm>
          <a:prstGeom prst="rect">
            <a:avLst/>
          </a:prstGeom>
          <a:noFill/>
        </p:spPr>
      </p:pic>
    </p:spTree>
    <p:extLst>
      <p:ext uri="{BB962C8B-B14F-4D97-AF65-F5344CB8AC3E}">
        <p14:creationId xmlns:p14="http://schemas.microsoft.com/office/powerpoint/2010/main" val="3338499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565469" cy="584775"/>
          </a:xfrm>
          <a:prstGeom prst="rect">
            <a:avLst/>
          </a:prstGeom>
        </p:spPr>
        <p:txBody>
          <a:bodyPr wrap="none">
            <a:spAutoFit/>
          </a:bodyPr>
          <a:lstStyle/>
          <a:p>
            <a:r>
              <a:rPr lang="en-US" altLang="en-US" sz="3200" b="1" dirty="0">
                <a:solidFill>
                  <a:srgbClr val="4BACC6">
                    <a:lumMod val="20000"/>
                    <a:lumOff val="80000"/>
                  </a:srgbClr>
                </a:solidFill>
              </a:rPr>
              <a:t>Q7 : </a:t>
            </a:r>
            <a:r>
              <a:rPr lang="en-US" altLang="en-US" sz="2800" b="1" dirty="0">
                <a:solidFill>
                  <a:srgbClr val="0033CC"/>
                </a:solidFill>
              </a:rPr>
              <a:t>Sharing Session across different applications</a:t>
            </a:r>
          </a:p>
        </p:txBody>
      </p:sp>
      <p:sp>
        <p:nvSpPr>
          <p:cNvPr id="5" name="Rectangle 4"/>
          <p:cNvSpPr/>
          <p:nvPr/>
        </p:nvSpPr>
        <p:spPr>
          <a:xfrm>
            <a:off x="531812" y="914400"/>
            <a:ext cx="10363200" cy="3858492"/>
          </a:xfrm>
          <a:prstGeom prst="rect">
            <a:avLst/>
          </a:prstGeom>
        </p:spPr>
        <p:txBody>
          <a:bodyPr wrap="square">
            <a:spAutoFit/>
          </a:bodyPr>
          <a:lstStyle/>
          <a:p>
            <a:pPr>
              <a:lnSpc>
                <a:spcPct val="107000"/>
              </a:lnSpc>
              <a:spcAft>
                <a:spcPts val="800"/>
              </a:spcAft>
            </a:pPr>
            <a:r>
              <a:rPr lang="en-US" sz="2000" b="1" u="sng" dirty="0">
                <a:ea typeface="Batang"/>
              </a:rPr>
              <a:t>Key Points &amp; Configurations:</a:t>
            </a:r>
            <a:endParaRPr lang="en-IN" sz="2000" dirty="0">
              <a:ea typeface="Batang"/>
            </a:endParaRPr>
          </a:p>
          <a:p>
            <a:pPr marL="342900" lvl="0" indent="-342900">
              <a:lnSpc>
                <a:spcPct val="150000"/>
              </a:lnSpc>
              <a:spcAft>
                <a:spcPts val="800"/>
              </a:spcAft>
              <a:buFont typeface="Symbol" panose="05050102010706020507" pitchFamily="18" charset="2"/>
              <a:buChar char=""/>
            </a:pPr>
            <a:r>
              <a:rPr lang="en-US" sz="2000" dirty="0">
                <a:ea typeface="Batang"/>
              </a:rPr>
              <a:t>Spring Session provides an API and implementations for managing a user’s session information.</a:t>
            </a:r>
            <a:endParaRPr lang="en-IN" sz="2000" dirty="0">
              <a:ea typeface="Batang"/>
            </a:endParaRPr>
          </a:p>
          <a:p>
            <a:pPr marL="342900" lvl="0" indent="-342900">
              <a:lnSpc>
                <a:spcPct val="150000"/>
              </a:lnSpc>
              <a:spcAft>
                <a:spcPts val="0"/>
              </a:spcAft>
              <a:buFont typeface="Symbol" panose="05050102010706020507" pitchFamily="18" charset="2"/>
              <a:buChar char=""/>
            </a:pPr>
            <a:r>
              <a:rPr lang="en-US" sz="2000" dirty="0">
                <a:ea typeface="Batang"/>
              </a:rPr>
              <a:t>Spring Session’s below modules are used in the sample Sharing Session App.</a:t>
            </a:r>
            <a:endParaRPr lang="en-IN" sz="2000" dirty="0">
              <a:ea typeface="Batang"/>
            </a:endParaRPr>
          </a:p>
          <a:p>
            <a:pPr marL="742950" lvl="1" indent="-285750">
              <a:lnSpc>
                <a:spcPct val="150000"/>
              </a:lnSpc>
              <a:spcAft>
                <a:spcPts val="0"/>
              </a:spcAft>
              <a:buFont typeface="Courier New" panose="02070309020205020404" pitchFamily="49" charset="0"/>
              <a:buChar char="o"/>
            </a:pPr>
            <a:r>
              <a:rPr lang="en-US" sz="2000" b="1" dirty="0">
                <a:ea typeface="Batang"/>
              </a:rPr>
              <a:t>Spring Session Core</a:t>
            </a:r>
            <a:r>
              <a:rPr lang="en-US" sz="2000" dirty="0">
                <a:ea typeface="Batang"/>
              </a:rPr>
              <a:t> - provides core Spring Session functionalities and APIs</a:t>
            </a:r>
            <a:endParaRPr lang="en-IN" sz="2000" dirty="0">
              <a:ea typeface="Batang"/>
            </a:endParaRPr>
          </a:p>
          <a:p>
            <a:pPr marL="742950" lvl="1" indent="-285750">
              <a:lnSpc>
                <a:spcPct val="150000"/>
              </a:lnSpc>
              <a:spcAft>
                <a:spcPts val="0"/>
              </a:spcAft>
              <a:buFont typeface="Courier New" panose="02070309020205020404" pitchFamily="49" charset="0"/>
              <a:buChar char="o"/>
            </a:pPr>
            <a:r>
              <a:rPr lang="en-US" sz="2000" b="1" dirty="0">
                <a:ea typeface="Batang"/>
              </a:rPr>
              <a:t>Spring Session Data </a:t>
            </a:r>
            <a:r>
              <a:rPr lang="en-US" sz="2000" b="1" dirty="0" err="1">
                <a:ea typeface="Batang"/>
              </a:rPr>
              <a:t>Redis</a:t>
            </a:r>
            <a:r>
              <a:rPr lang="en-US" sz="2000" dirty="0">
                <a:ea typeface="Batang"/>
              </a:rPr>
              <a:t> - provides </a:t>
            </a:r>
            <a:r>
              <a:rPr lang="en-US" sz="2000" dirty="0" err="1">
                <a:ea typeface="Batang"/>
              </a:rPr>
              <a:t>SessionRepository</a:t>
            </a:r>
            <a:r>
              <a:rPr lang="en-US" sz="2000" dirty="0">
                <a:ea typeface="Batang"/>
              </a:rPr>
              <a:t> and </a:t>
            </a:r>
            <a:r>
              <a:rPr lang="en-US" sz="2000" dirty="0" err="1">
                <a:ea typeface="Batang"/>
              </a:rPr>
              <a:t>ReactiveSessionRepository</a:t>
            </a:r>
            <a:r>
              <a:rPr lang="en-US" sz="2000" dirty="0">
                <a:ea typeface="Batang"/>
              </a:rPr>
              <a:t> implementation backed by </a:t>
            </a:r>
            <a:r>
              <a:rPr lang="en-US" sz="2000" dirty="0" err="1">
                <a:ea typeface="Batang"/>
              </a:rPr>
              <a:t>Redis</a:t>
            </a:r>
            <a:r>
              <a:rPr lang="en-US" sz="2000" dirty="0">
                <a:ea typeface="Batang"/>
              </a:rPr>
              <a:t> and configuration support.</a:t>
            </a:r>
            <a:endParaRPr lang="en-IN" sz="2000" dirty="0">
              <a:ea typeface="Batang"/>
            </a:endParaRPr>
          </a:p>
          <a:p>
            <a:pPr marL="342900" lvl="0" indent="-342900">
              <a:lnSpc>
                <a:spcPct val="150000"/>
              </a:lnSpc>
              <a:spcAft>
                <a:spcPts val="0"/>
              </a:spcAft>
              <a:buFont typeface="Symbol" panose="05050102010706020507" pitchFamily="18" charset="2"/>
              <a:buChar char=""/>
            </a:pPr>
            <a:r>
              <a:rPr lang="en-US" sz="2000" spc="-15" dirty="0">
                <a:ea typeface="Batang"/>
              </a:rPr>
              <a:t>Spring Session uses </a:t>
            </a:r>
            <a:r>
              <a:rPr lang="en-US" sz="2000" b="1" spc="-15" dirty="0" err="1">
                <a:ea typeface="Batang"/>
              </a:rPr>
              <a:t>Redis</a:t>
            </a:r>
            <a:r>
              <a:rPr lang="en-US" sz="2000" b="1" spc="-15" dirty="0">
                <a:ea typeface="Batang"/>
              </a:rPr>
              <a:t> </a:t>
            </a:r>
            <a:r>
              <a:rPr lang="en-US" sz="2000" spc="-15" dirty="0">
                <a:ea typeface="Batang"/>
              </a:rPr>
              <a:t>to back a web application’s </a:t>
            </a:r>
            <a:r>
              <a:rPr lang="en-US" sz="2000" b="1" spc="-15" dirty="0" err="1">
                <a:ea typeface="Batang"/>
              </a:rPr>
              <a:t>HttpSession</a:t>
            </a:r>
            <a:r>
              <a:rPr lang="en-US" sz="2000" spc="-15" dirty="0">
                <a:ea typeface="Batang"/>
              </a:rPr>
              <a:t> when using Spring </a:t>
            </a:r>
            <a:r>
              <a:rPr lang="en-US" sz="2000" spc="-15" dirty="0" smtClean="0">
                <a:ea typeface="Batang"/>
              </a:rPr>
              <a:t>Boot.</a:t>
            </a:r>
            <a:endParaRPr lang="en-IN" sz="2000" dirty="0" smtClean="0">
              <a:ea typeface="Batang"/>
            </a:endParaRPr>
          </a:p>
          <a:p>
            <a:pPr marL="342900" lvl="0" indent="-342900">
              <a:lnSpc>
                <a:spcPct val="150000"/>
              </a:lnSpc>
              <a:spcAft>
                <a:spcPts val="0"/>
              </a:spcAft>
              <a:buFont typeface="Symbol" panose="05050102010706020507" pitchFamily="18" charset="2"/>
              <a:buChar char=""/>
            </a:pPr>
            <a:r>
              <a:rPr lang="en-US" sz="2000" dirty="0" smtClean="0">
                <a:ea typeface="Batang"/>
              </a:rPr>
              <a:t>The </a:t>
            </a:r>
            <a:r>
              <a:rPr lang="en-US" sz="2000" dirty="0">
                <a:ea typeface="Batang"/>
              </a:rPr>
              <a:t>user’s information is stored in </a:t>
            </a:r>
            <a:r>
              <a:rPr lang="en-US" sz="2000" b="1" dirty="0" err="1">
                <a:ea typeface="Batang"/>
              </a:rPr>
              <a:t>Redis</a:t>
            </a:r>
            <a:r>
              <a:rPr lang="en-US" sz="2000" dirty="0">
                <a:ea typeface="Batang"/>
              </a:rPr>
              <a:t> rather than Tomcat’s </a:t>
            </a:r>
            <a:r>
              <a:rPr lang="en-US" sz="2000" b="1" dirty="0" err="1">
                <a:ea typeface="Batang"/>
              </a:rPr>
              <a:t>HttpSession</a:t>
            </a:r>
            <a:r>
              <a:rPr lang="en-US" sz="2000" dirty="0">
                <a:ea typeface="Batang"/>
              </a:rPr>
              <a:t> implementation.</a:t>
            </a:r>
            <a:endParaRPr lang="en-IN" sz="2000" dirty="0"/>
          </a:p>
        </p:txBody>
      </p:sp>
    </p:spTree>
    <p:extLst>
      <p:ext uri="{BB962C8B-B14F-4D97-AF65-F5344CB8AC3E}">
        <p14:creationId xmlns:p14="http://schemas.microsoft.com/office/powerpoint/2010/main" val="4194693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565469" cy="584775"/>
          </a:xfrm>
          <a:prstGeom prst="rect">
            <a:avLst/>
          </a:prstGeom>
        </p:spPr>
        <p:txBody>
          <a:bodyPr wrap="none">
            <a:spAutoFit/>
          </a:bodyPr>
          <a:lstStyle/>
          <a:p>
            <a:r>
              <a:rPr lang="en-US" altLang="en-US" sz="3200" b="1" dirty="0">
                <a:solidFill>
                  <a:srgbClr val="4BACC6">
                    <a:lumMod val="20000"/>
                    <a:lumOff val="80000"/>
                  </a:srgbClr>
                </a:solidFill>
              </a:rPr>
              <a:t>Q7 : </a:t>
            </a:r>
            <a:r>
              <a:rPr lang="en-US" altLang="en-US" sz="2800" b="1" dirty="0">
                <a:solidFill>
                  <a:srgbClr val="0033CC"/>
                </a:solidFill>
              </a:rPr>
              <a:t>Sharing Session across different applications</a:t>
            </a:r>
          </a:p>
        </p:txBody>
      </p:sp>
      <p:sp>
        <p:nvSpPr>
          <p:cNvPr id="5" name="Rectangle 4"/>
          <p:cNvSpPr/>
          <p:nvPr/>
        </p:nvSpPr>
        <p:spPr>
          <a:xfrm>
            <a:off x="531812" y="914400"/>
            <a:ext cx="10515600" cy="1614801"/>
          </a:xfrm>
          <a:prstGeom prst="rect">
            <a:avLst/>
          </a:prstGeom>
        </p:spPr>
        <p:txBody>
          <a:bodyPr wrap="square">
            <a:spAutoFit/>
          </a:bodyPr>
          <a:lstStyle/>
          <a:p>
            <a:pPr>
              <a:lnSpc>
                <a:spcPct val="107000"/>
              </a:lnSpc>
              <a:spcAft>
                <a:spcPts val="800"/>
              </a:spcAft>
            </a:pPr>
            <a:r>
              <a:rPr lang="en-US" sz="2000" b="1" u="sng" dirty="0"/>
              <a:t>Spring </a:t>
            </a:r>
            <a:r>
              <a:rPr lang="en-US" sz="2000" b="1" u="sng" dirty="0" smtClean="0"/>
              <a:t>Configuration</a:t>
            </a:r>
          </a:p>
          <a:p>
            <a:pPr marL="800100" lvl="1" indent="-342900">
              <a:lnSpc>
                <a:spcPct val="107000"/>
              </a:lnSpc>
              <a:spcAft>
                <a:spcPts val="800"/>
              </a:spcAft>
              <a:buFont typeface="Wingdings" panose="05000000000000000000" pitchFamily="2" charset="2"/>
              <a:buChar char="Ø"/>
            </a:pPr>
            <a:r>
              <a:rPr lang="en-US" sz="2000" dirty="0" smtClean="0"/>
              <a:t>We </a:t>
            </a:r>
            <a:r>
              <a:rPr lang="en-US" sz="2000" dirty="0"/>
              <a:t>can create a Spring configuration which is responsible for creating a Servlet Filter that replaces the </a:t>
            </a:r>
            <a:r>
              <a:rPr lang="en-US" sz="2000" dirty="0" err="1"/>
              <a:t>HttpSession</a:t>
            </a:r>
            <a:r>
              <a:rPr lang="en-US" sz="2000" dirty="0"/>
              <a:t> implementation with an implementation backed by Spring </a:t>
            </a:r>
            <a:r>
              <a:rPr lang="en-US" sz="2000" dirty="0" smtClean="0"/>
              <a:t>Session.</a:t>
            </a:r>
          </a:p>
          <a:p>
            <a:pPr marL="800100" lvl="1" indent="-342900">
              <a:lnSpc>
                <a:spcPct val="107000"/>
              </a:lnSpc>
              <a:spcAft>
                <a:spcPts val="800"/>
              </a:spcAft>
              <a:buFont typeface="Wingdings" panose="05000000000000000000" pitchFamily="2" charset="2"/>
              <a:buChar char="Ø"/>
            </a:pPr>
            <a:r>
              <a:rPr lang="en-US" sz="2000" dirty="0" smtClean="0"/>
              <a:t>Add </a:t>
            </a:r>
            <a:r>
              <a:rPr lang="en-US" sz="2000" dirty="0"/>
              <a:t>the below Spring Configuration which is shown in the screenshot</a:t>
            </a:r>
            <a:r>
              <a:rPr lang="en-US" sz="2000" dirty="0" smtClean="0"/>
              <a:t>:</a:t>
            </a:r>
            <a:endParaRPr lang="en-US" sz="2000" dirty="0"/>
          </a:p>
        </p:txBody>
      </p:sp>
      <p:pic>
        <p:nvPicPr>
          <p:cNvPr id="2" name="Picture 1"/>
          <p:cNvPicPr>
            <a:picLocks noChangeAspect="1"/>
          </p:cNvPicPr>
          <p:nvPr/>
        </p:nvPicPr>
        <p:blipFill>
          <a:blip r:embed="rId3"/>
          <a:stretch>
            <a:fillRect/>
          </a:stretch>
        </p:blipFill>
        <p:spPr>
          <a:xfrm>
            <a:off x="531812" y="2590800"/>
            <a:ext cx="9774454" cy="4114800"/>
          </a:xfrm>
          <a:prstGeom prst="rect">
            <a:avLst/>
          </a:prstGeom>
        </p:spPr>
      </p:pic>
    </p:spTree>
    <p:extLst>
      <p:ext uri="{BB962C8B-B14F-4D97-AF65-F5344CB8AC3E}">
        <p14:creationId xmlns:p14="http://schemas.microsoft.com/office/powerpoint/2010/main" val="1831581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565469" cy="584775"/>
          </a:xfrm>
          <a:prstGeom prst="rect">
            <a:avLst/>
          </a:prstGeom>
        </p:spPr>
        <p:txBody>
          <a:bodyPr wrap="none">
            <a:spAutoFit/>
          </a:bodyPr>
          <a:lstStyle/>
          <a:p>
            <a:r>
              <a:rPr lang="en-US" altLang="en-US" sz="3200" b="1" dirty="0">
                <a:solidFill>
                  <a:srgbClr val="4BACC6">
                    <a:lumMod val="20000"/>
                    <a:lumOff val="80000"/>
                  </a:srgbClr>
                </a:solidFill>
              </a:rPr>
              <a:t>Q7 : </a:t>
            </a:r>
            <a:r>
              <a:rPr lang="en-US" altLang="en-US" sz="2800" b="1" dirty="0">
                <a:solidFill>
                  <a:srgbClr val="0033CC"/>
                </a:solidFill>
              </a:rPr>
              <a:t>Sharing Session across different applications</a:t>
            </a:r>
          </a:p>
        </p:txBody>
      </p:sp>
      <p:sp>
        <p:nvSpPr>
          <p:cNvPr id="5" name="Rectangle 4"/>
          <p:cNvSpPr/>
          <p:nvPr/>
        </p:nvSpPr>
        <p:spPr>
          <a:xfrm>
            <a:off x="531812" y="914400"/>
            <a:ext cx="10515600" cy="2400657"/>
          </a:xfrm>
          <a:prstGeom prst="rect">
            <a:avLst/>
          </a:prstGeom>
        </p:spPr>
        <p:txBody>
          <a:bodyPr wrap="square">
            <a:spAutoFit/>
          </a:bodyPr>
          <a:lstStyle/>
          <a:p>
            <a:pPr marL="342900" lvl="0" indent="-342900">
              <a:lnSpc>
                <a:spcPct val="150000"/>
              </a:lnSpc>
              <a:buFont typeface="Wingdings" panose="05000000000000000000" pitchFamily="2" charset="2"/>
              <a:buChar char="Ø"/>
            </a:pPr>
            <a:r>
              <a:rPr lang="en-US" sz="2000" dirty="0"/>
              <a:t>The </a:t>
            </a:r>
            <a:r>
              <a:rPr lang="en-US" sz="2000" b="1" dirty="0"/>
              <a:t>@</a:t>
            </a:r>
            <a:r>
              <a:rPr lang="en-US" sz="2000" b="1" dirty="0" err="1"/>
              <a:t>EnableRedisHttpSession</a:t>
            </a:r>
            <a:r>
              <a:rPr lang="en-US" sz="2000" dirty="0"/>
              <a:t> annotation creates a Spring Bean with the name of </a:t>
            </a:r>
            <a:r>
              <a:rPr lang="en-US" sz="2000" b="1" dirty="0" err="1"/>
              <a:t>springSessionRepositoryFilter</a:t>
            </a:r>
            <a:r>
              <a:rPr lang="en-US" sz="2000" dirty="0"/>
              <a:t> that implements Filter. The filter is what is in charge of replacing the </a:t>
            </a:r>
            <a:r>
              <a:rPr lang="en-US" sz="2000" b="1" dirty="0" err="1"/>
              <a:t>HttpSession</a:t>
            </a:r>
            <a:r>
              <a:rPr lang="en-US" sz="2000" dirty="0"/>
              <a:t> implementation to be backed by Spring Session. In this instance </a:t>
            </a:r>
            <a:r>
              <a:rPr lang="en-US" sz="2000" b="1" dirty="0"/>
              <a:t>Spring Session is backed by </a:t>
            </a:r>
            <a:r>
              <a:rPr lang="en-US" sz="2000" b="1" dirty="0" err="1"/>
              <a:t>Redis</a:t>
            </a:r>
            <a:r>
              <a:rPr lang="en-US" sz="2000" dirty="0" smtClean="0"/>
              <a:t>.</a:t>
            </a:r>
            <a:endParaRPr lang="en-IN" sz="2000" dirty="0"/>
          </a:p>
          <a:p>
            <a:pPr>
              <a:lnSpc>
                <a:spcPct val="150000"/>
              </a:lnSpc>
            </a:pPr>
            <a:r>
              <a:rPr lang="en-US" sz="2000" dirty="0"/>
              <a:t> </a:t>
            </a:r>
            <a:endParaRPr lang="en-IN" sz="2000" dirty="0"/>
          </a:p>
        </p:txBody>
      </p:sp>
    </p:spTree>
    <p:extLst>
      <p:ext uri="{BB962C8B-B14F-4D97-AF65-F5344CB8AC3E}">
        <p14:creationId xmlns:p14="http://schemas.microsoft.com/office/powerpoint/2010/main" val="18038800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565469" cy="584775"/>
          </a:xfrm>
          <a:prstGeom prst="rect">
            <a:avLst/>
          </a:prstGeom>
        </p:spPr>
        <p:txBody>
          <a:bodyPr wrap="none">
            <a:spAutoFit/>
          </a:bodyPr>
          <a:lstStyle/>
          <a:p>
            <a:r>
              <a:rPr lang="en-US" altLang="en-US" sz="3200" b="1" dirty="0">
                <a:solidFill>
                  <a:srgbClr val="4BACC6">
                    <a:lumMod val="20000"/>
                    <a:lumOff val="80000"/>
                  </a:srgbClr>
                </a:solidFill>
              </a:rPr>
              <a:t>Q7 : </a:t>
            </a:r>
            <a:r>
              <a:rPr lang="en-US" altLang="en-US" sz="2800" b="1" dirty="0">
                <a:solidFill>
                  <a:srgbClr val="0033CC"/>
                </a:solidFill>
              </a:rPr>
              <a:t>Sharing Session across different applications</a:t>
            </a:r>
          </a:p>
        </p:txBody>
      </p:sp>
      <p:sp>
        <p:nvSpPr>
          <p:cNvPr id="5" name="Rectangle 4"/>
          <p:cNvSpPr/>
          <p:nvPr/>
        </p:nvSpPr>
        <p:spPr>
          <a:xfrm>
            <a:off x="531812" y="737175"/>
            <a:ext cx="10515600" cy="1938992"/>
          </a:xfrm>
          <a:prstGeom prst="rect">
            <a:avLst/>
          </a:prstGeom>
        </p:spPr>
        <p:txBody>
          <a:bodyPr wrap="square">
            <a:spAutoFit/>
          </a:bodyPr>
          <a:lstStyle/>
          <a:p>
            <a:pPr>
              <a:lnSpc>
                <a:spcPct val="150000"/>
              </a:lnSpc>
            </a:pPr>
            <a:r>
              <a:rPr lang="en-US" sz="2000" b="1" u="sng" dirty="0"/>
              <a:t>Configuring the </a:t>
            </a:r>
            <a:r>
              <a:rPr lang="en-US" sz="2000" b="1" u="sng" dirty="0" err="1"/>
              <a:t>Redis</a:t>
            </a:r>
            <a:r>
              <a:rPr lang="en-US" sz="2000" b="1" u="sng" dirty="0"/>
              <a:t> Connection</a:t>
            </a:r>
            <a:endParaRPr lang="en-IN" sz="2000" dirty="0"/>
          </a:p>
          <a:p>
            <a:pPr marL="342900" lvl="0" indent="-342900">
              <a:lnSpc>
                <a:spcPct val="150000"/>
              </a:lnSpc>
              <a:buFont typeface="Wingdings" panose="05000000000000000000" pitchFamily="2" charset="2"/>
              <a:buChar char="Ø"/>
            </a:pPr>
            <a:r>
              <a:rPr lang="en-US" sz="2000" dirty="0"/>
              <a:t>Spring Boot automatically creates a </a:t>
            </a:r>
            <a:r>
              <a:rPr lang="en-US" sz="2000" b="1" dirty="0" err="1"/>
              <a:t>RedisConnectionFactory</a:t>
            </a:r>
            <a:r>
              <a:rPr lang="en-US" sz="2000" dirty="0"/>
              <a:t> that connects </a:t>
            </a:r>
            <a:r>
              <a:rPr lang="en-US" sz="2000" b="1" dirty="0"/>
              <a:t>Spring Session </a:t>
            </a:r>
            <a:r>
              <a:rPr lang="en-US" sz="2000" dirty="0"/>
              <a:t>to a</a:t>
            </a:r>
            <a:r>
              <a:rPr lang="en-US" sz="2000" b="1" dirty="0"/>
              <a:t> </a:t>
            </a:r>
            <a:r>
              <a:rPr lang="en-US" sz="2000" b="1" dirty="0" err="1"/>
              <a:t>Redis</a:t>
            </a:r>
            <a:r>
              <a:rPr lang="en-US" sz="2000" b="1" dirty="0"/>
              <a:t> Server</a:t>
            </a:r>
            <a:r>
              <a:rPr lang="en-US" sz="2000" dirty="0"/>
              <a:t> on </a:t>
            </a:r>
            <a:r>
              <a:rPr lang="en-US" sz="2000" b="1" dirty="0" err="1"/>
              <a:t>localhost</a:t>
            </a:r>
            <a:r>
              <a:rPr lang="en-US" sz="2000" dirty="0"/>
              <a:t> on </a:t>
            </a:r>
            <a:r>
              <a:rPr lang="en-US" sz="2000" b="1" dirty="0"/>
              <a:t>port 6379</a:t>
            </a:r>
            <a:r>
              <a:rPr lang="en-US" sz="2000" dirty="0"/>
              <a:t> (default port</a:t>
            </a:r>
            <a:r>
              <a:rPr lang="en-US" sz="2000" dirty="0" smtClean="0"/>
              <a:t>).</a:t>
            </a:r>
          </a:p>
          <a:p>
            <a:pPr>
              <a:lnSpc>
                <a:spcPct val="150000"/>
              </a:lnSpc>
            </a:pPr>
            <a:r>
              <a:rPr lang="en-US" sz="2000" dirty="0" smtClean="0"/>
              <a:t>We </a:t>
            </a:r>
            <a:r>
              <a:rPr lang="en-US" sz="2000" dirty="0"/>
              <a:t>can add the below code snippet under </a:t>
            </a:r>
            <a:r>
              <a:rPr lang="en-US" sz="2000" b="1" dirty="0" err="1"/>
              <a:t>application.properties</a:t>
            </a:r>
            <a:r>
              <a:rPr lang="en-US" sz="2000" dirty="0"/>
              <a:t> file</a:t>
            </a:r>
            <a:r>
              <a:rPr lang="en-US" sz="2000" dirty="0" smtClean="0"/>
              <a:t>.</a:t>
            </a:r>
            <a:endParaRPr lang="en-IN" sz="2000" dirty="0"/>
          </a:p>
        </p:txBody>
      </p:sp>
      <p:pic>
        <p:nvPicPr>
          <p:cNvPr id="2" name="Picture 1"/>
          <p:cNvPicPr>
            <a:picLocks noChangeAspect="1"/>
          </p:cNvPicPr>
          <p:nvPr/>
        </p:nvPicPr>
        <p:blipFill>
          <a:blip r:embed="rId3"/>
          <a:stretch>
            <a:fillRect/>
          </a:stretch>
        </p:blipFill>
        <p:spPr>
          <a:xfrm>
            <a:off x="531812" y="2676167"/>
            <a:ext cx="8458200" cy="4201918"/>
          </a:xfrm>
          <a:prstGeom prst="rect">
            <a:avLst/>
          </a:prstGeom>
        </p:spPr>
      </p:pic>
    </p:spTree>
    <p:extLst>
      <p:ext uri="{BB962C8B-B14F-4D97-AF65-F5344CB8AC3E}">
        <p14:creationId xmlns:p14="http://schemas.microsoft.com/office/powerpoint/2010/main" val="18675307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565469" cy="584775"/>
          </a:xfrm>
          <a:prstGeom prst="rect">
            <a:avLst/>
          </a:prstGeom>
        </p:spPr>
        <p:txBody>
          <a:bodyPr wrap="none">
            <a:spAutoFit/>
          </a:bodyPr>
          <a:lstStyle/>
          <a:p>
            <a:r>
              <a:rPr lang="en-US" altLang="en-US" sz="3200" b="1" dirty="0">
                <a:solidFill>
                  <a:srgbClr val="4BACC6">
                    <a:lumMod val="20000"/>
                    <a:lumOff val="80000"/>
                  </a:srgbClr>
                </a:solidFill>
              </a:rPr>
              <a:t>Q7 : </a:t>
            </a:r>
            <a:r>
              <a:rPr lang="en-US" altLang="en-US" sz="2800" b="1" dirty="0">
                <a:solidFill>
                  <a:srgbClr val="0033CC"/>
                </a:solidFill>
              </a:rPr>
              <a:t>Sharing Session across different applications</a:t>
            </a:r>
          </a:p>
        </p:txBody>
      </p:sp>
      <p:sp>
        <p:nvSpPr>
          <p:cNvPr id="5" name="Rectangle 4"/>
          <p:cNvSpPr/>
          <p:nvPr/>
        </p:nvSpPr>
        <p:spPr>
          <a:xfrm>
            <a:off x="531812" y="737175"/>
            <a:ext cx="10515600" cy="4708981"/>
          </a:xfrm>
          <a:prstGeom prst="rect">
            <a:avLst/>
          </a:prstGeom>
        </p:spPr>
        <p:txBody>
          <a:bodyPr wrap="square">
            <a:spAutoFit/>
          </a:bodyPr>
          <a:lstStyle/>
          <a:p>
            <a:pPr marL="342900" lvl="0" indent="-342900">
              <a:lnSpc>
                <a:spcPct val="150000"/>
              </a:lnSpc>
              <a:buFont typeface="Wingdings" panose="05000000000000000000" pitchFamily="2" charset="2"/>
              <a:buChar char="Ø"/>
            </a:pPr>
            <a:r>
              <a:rPr lang="en-US" sz="2000" dirty="0"/>
              <a:t>Spring Session uses </a:t>
            </a:r>
            <a:r>
              <a:rPr lang="en-US" sz="2000" b="1" dirty="0" err="1"/>
              <a:t>Redis</a:t>
            </a:r>
            <a:r>
              <a:rPr lang="en-US" sz="2000" b="1" dirty="0"/>
              <a:t> </a:t>
            </a:r>
            <a:r>
              <a:rPr lang="en-US" sz="2000" dirty="0"/>
              <a:t>to back a web application’s </a:t>
            </a:r>
            <a:r>
              <a:rPr lang="en-US" sz="2000" b="1" dirty="0" err="1"/>
              <a:t>HttpSession</a:t>
            </a:r>
            <a:r>
              <a:rPr lang="en-US" sz="2000" dirty="0"/>
              <a:t> when using Spring Boot.</a:t>
            </a:r>
            <a:endParaRPr lang="en-IN" sz="2000" dirty="0"/>
          </a:p>
          <a:p>
            <a:pPr marL="342900" lvl="0" indent="-342900">
              <a:lnSpc>
                <a:spcPct val="150000"/>
              </a:lnSpc>
              <a:buFont typeface="Wingdings" panose="05000000000000000000" pitchFamily="2" charset="2"/>
              <a:buChar char="Ø"/>
            </a:pPr>
            <a:r>
              <a:rPr lang="en-US" sz="2000" dirty="0"/>
              <a:t>The user’s information is stored in </a:t>
            </a:r>
            <a:r>
              <a:rPr lang="en-US" sz="2000" dirty="0" err="1"/>
              <a:t>Redis</a:t>
            </a:r>
            <a:r>
              <a:rPr lang="en-US" sz="2000" dirty="0"/>
              <a:t> rather than Tomcat’s </a:t>
            </a:r>
            <a:r>
              <a:rPr lang="en-US" sz="2000" b="1" dirty="0" err="1"/>
              <a:t>HttpSession</a:t>
            </a:r>
            <a:r>
              <a:rPr lang="en-US" sz="2000" dirty="0"/>
              <a:t> implementation.</a:t>
            </a:r>
            <a:endParaRPr lang="en-IN" sz="2000" dirty="0"/>
          </a:p>
          <a:p>
            <a:pPr marL="342900" lvl="0" indent="-342900">
              <a:lnSpc>
                <a:spcPct val="150000"/>
              </a:lnSpc>
              <a:buFont typeface="Wingdings" panose="05000000000000000000" pitchFamily="2" charset="2"/>
              <a:buChar char="Ø"/>
            </a:pPr>
            <a:r>
              <a:rPr lang="en-US" sz="2000" dirty="0"/>
              <a:t>Instead of using </a:t>
            </a:r>
            <a:r>
              <a:rPr lang="en-US" sz="2000" b="1" dirty="0"/>
              <a:t>Tomcat’s </a:t>
            </a:r>
            <a:r>
              <a:rPr lang="en-US" sz="2000" b="1" dirty="0" err="1"/>
              <a:t>HttpSession</a:t>
            </a:r>
            <a:r>
              <a:rPr lang="en-US" sz="2000" dirty="0"/>
              <a:t>, we are actually persisting the values in </a:t>
            </a:r>
            <a:r>
              <a:rPr lang="en-US" sz="2000" b="1" dirty="0" err="1"/>
              <a:t>Redis</a:t>
            </a:r>
            <a:r>
              <a:rPr lang="en-US" sz="2000" dirty="0"/>
              <a:t>. Spring Session replaces the </a:t>
            </a:r>
            <a:r>
              <a:rPr lang="en-US" sz="2000" b="1" dirty="0" err="1"/>
              <a:t>HttpSession</a:t>
            </a:r>
            <a:r>
              <a:rPr lang="en-US" sz="2000" dirty="0"/>
              <a:t> with an implementation that is backed by </a:t>
            </a:r>
            <a:r>
              <a:rPr lang="en-US" sz="2000" b="1" dirty="0" err="1"/>
              <a:t>Redis</a:t>
            </a:r>
            <a:r>
              <a:rPr lang="en-US" sz="2000" dirty="0"/>
              <a:t>. </a:t>
            </a:r>
            <a:endParaRPr lang="en-IN" sz="2000" dirty="0"/>
          </a:p>
          <a:p>
            <a:pPr marL="342900" lvl="0" indent="-342900">
              <a:lnSpc>
                <a:spcPct val="150000"/>
              </a:lnSpc>
              <a:buFont typeface="Wingdings" panose="05000000000000000000" pitchFamily="2" charset="2"/>
              <a:buChar char="Ø"/>
            </a:pPr>
            <a:r>
              <a:rPr lang="en-US" sz="2000" dirty="0"/>
              <a:t>When a </a:t>
            </a:r>
            <a:r>
              <a:rPr lang="en-US" sz="2000" b="1" dirty="0"/>
              <a:t>new </a:t>
            </a:r>
            <a:r>
              <a:rPr lang="en-US" sz="2000" b="1" dirty="0" err="1"/>
              <a:t>HttpSession</a:t>
            </a:r>
            <a:r>
              <a:rPr lang="en-US" sz="2000" b="1" dirty="0"/>
              <a:t> is created</a:t>
            </a:r>
            <a:r>
              <a:rPr lang="en-US" sz="2000" dirty="0"/>
              <a:t>, </a:t>
            </a:r>
            <a:r>
              <a:rPr lang="en-US" sz="2000" b="1" dirty="0"/>
              <a:t>Spring Session creates a cookie named SESSION </a:t>
            </a:r>
            <a:r>
              <a:rPr lang="en-US" sz="2000" dirty="0"/>
              <a:t>in your browser that contains the id of your session.</a:t>
            </a:r>
            <a:endParaRPr lang="en-IN" sz="2000" dirty="0"/>
          </a:p>
          <a:p>
            <a:pPr marL="342900" lvl="0" indent="-342900">
              <a:lnSpc>
                <a:spcPct val="150000"/>
              </a:lnSpc>
              <a:buFont typeface="Wingdings" panose="05000000000000000000" pitchFamily="2" charset="2"/>
              <a:buChar char="Ø"/>
            </a:pPr>
            <a:r>
              <a:rPr lang="en-US" sz="2000" dirty="0"/>
              <a:t>App consists of an Embedded Tomcat that has a single </a:t>
            </a:r>
            <a:r>
              <a:rPr lang="en-US" sz="2000" b="1" dirty="0" err="1"/>
              <a:t>HelloServlet</a:t>
            </a:r>
            <a:r>
              <a:rPr lang="en-US" sz="2000" dirty="0"/>
              <a:t> servlet. When issuing a </a:t>
            </a:r>
            <a:r>
              <a:rPr lang="en-US" sz="2000" b="1" dirty="0"/>
              <a:t>GET</a:t>
            </a:r>
            <a:r>
              <a:rPr lang="en-US" sz="2000" dirty="0"/>
              <a:t> request, the servlet will respond with either the default </a:t>
            </a:r>
            <a:r>
              <a:rPr lang="en-US" sz="2000" b="1" dirty="0"/>
              <a:t>Hello World!</a:t>
            </a:r>
            <a:r>
              <a:rPr lang="en-US" sz="2000" dirty="0"/>
              <a:t> or if the name session attribute has been set with Hello </a:t>
            </a:r>
            <a:r>
              <a:rPr lang="en-US" sz="2000" b="1" dirty="0"/>
              <a:t>[name]</a:t>
            </a:r>
            <a:r>
              <a:rPr lang="en-US" sz="2000" dirty="0"/>
              <a:t>. The name session attribute can be changed by issuing a POST request with a name parameter</a:t>
            </a:r>
            <a:r>
              <a:rPr lang="en-US" sz="2000" dirty="0" smtClean="0"/>
              <a:t>.</a:t>
            </a:r>
            <a:endParaRPr lang="en-IN" sz="2000" dirty="0"/>
          </a:p>
        </p:txBody>
      </p:sp>
    </p:spTree>
    <p:extLst>
      <p:ext uri="{BB962C8B-B14F-4D97-AF65-F5344CB8AC3E}">
        <p14:creationId xmlns:p14="http://schemas.microsoft.com/office/powerpoint/2010/main" val="3485858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497181" cy="523220"/>
          </a:xfrm>
          <a:prstGeom prst="rect">
            <a:avLst/>
          </a:prstGeom>
        </p:spPr>
        <p:txBody>
          <a:bodyPr wrap="none">
            <a:spAutoFit/>
          </a:bodyPr>
          <a:lstStyle/>
          <a:p>
            <a:r>
              <a:rPr lang="en-US" altLang="en-US" sz="2800" b="1" dirty="0" smtClean="0">
                <a:solidFill>
                  <a:schemeClr val="accent5">
                    <a:lumMod val="20000"/>
                    <a:lumOff val="80000"/>
                  </a:schemeClr>
                </a:solidFill>
              </a:rPr>
              <a:t>Q1 : </a:t>
            </a:r>
            <a:r>
              <a:rPr lang="en-US" altLang="en-US" sz="2400" b="1" dirty="0" smtClean="0">
                <a:solidFill>
                  <a:srgbClr val="0033CC"/>
                </a:solidFill>
              </a:rPr>
              <a:t>Relationship </a:t>
            </a:r>
            <a:r>
              <a:rPr lang="en-US" altLang="en-US" sz="2400" b="1" dirty="0">
                <a:solidFill>
                  <a:srgbClr val="0033CC"/>
                </a:solidFill>
              </a:rPr>
              <a:t>between the classes (DI Components)</a:t>
            </a:r>
          </a:p>
        </p:txBody>
      </p:sp>
      <p:pic>
        <p:nvPicPr>
          <p:cNvPr id="2" name="Picture 1"/>
          <p:cNvPicPr>
            <a:picLocks noChangeAspect="1"/>
          </p:cNvPicPr>
          <p:nvPr/>
        </p:nvPicPr>
        <p:blipFill>
          <a:blip r:embed="rId3"/>
          <a:stretch>
            <a:fillRect/>
          </a:stretch>
        </p:blipFill>
        <p:spPr>
          <a:xfrm>
            <a:off x="296360" y="1066800"/>
            <a:ext cx="10065252" cy="5628908"/>
          </a:xfrm>
          <a:prstGeom prst="rect">
            <a:avLst/>
          </a:prstGeom>
        </p:spPr>
      </p:pic>
    </p:spTree>
    <p:extLst>
      <p:ext uri="{BB962C8B-B14F-4D97-AF65-F5344CB8AC3E}">
        <p14:creationId xmlns:p14="http://schemas.microsoft.com/office/powerpoint/2010/main" val="11143086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12188824" cy="675620"/>
          </a:xfrm>
          <a:prstGeom prst="rect">
            <a:avLst/>
          </a:prstGeom>
        </p:spPr>
      </p:pic>
      <p:sp>
        <p:nvSpPr>
          <p:cNvPr id="4" name="Rectangle 3"/>
          <p:cNvSpPr/>
          <p:nvPr/>
        </p:nvSpPr>
        <p:spPr>
          <a:xfrm>
            <a:off x="531812" y="152400"/>
            <a:ext cx="9753600" cy="523220"/>
          </a:xfrm>
          <a:prstGeom prst="rect">
            <a:avLst/>
          </a:prstGeom>
        </p:spPr>
        <p:txBody>
          <a:bodyPr wrap="square">
            <a:spAutoFit/>
          </a:bodyPr>
          <a:lstStyle/>
          <a:p>
            <a:r>
              <a:rPr lang="en-US" altLang="en-US" sz="2800" b="1" dirty="0" smtClean="0">
                <a:solidFill>
                  <a:srgbClr val="4BACC6">
                    <a:lumMod val="20000"/>
                    <a:lumOff val="80000"/>
                  </a:srgbClr>
                </a:solidFill>
              </a:rPr>
              <a:t>Q7 : </a:t>
            </a:r>
            <a:r>
              <a:rPr lang="en-US" altLang="en-US" sz="2400" b="1" dirty="0" smtClean="0">
                <a:solidFill>
                  <a:srgbClr val="0033CC"/>
                </a:solidFill>
              </a:rPr>
              <a:t>Detailed documents with Code Explanation &amp; Screenshots.</a:t>
            </a:r>
            <a:endParaRPr lang="en-US" altLang="en-US" sz="2400" b="1" dirty="0">
              <a:solidFill>
                <a:srgbClr val="0033CC"/>
              </a:solidFill>
            </a:endParaRPr>
          </a:p>
        </p:txBody>
      </p:sp>
      <p:sp>
        <p:nvSpPr>
          <p:cNvPr id="3" name="TextBox 2"/>
          <p:cNvSpPr txBox="1"/>
          <p:nvPr/>
        </p:nvSpPr>
        <p:spPr>
          <a:xfrm>
            <a:off x="541597" y="828020"/>
            <a:ext cx="8229600" cy="400110"/>
          </a:xfrm>
          <a:prstGeom prst="rect">
            <a:avLst/>
          </a:prstGeom>
          <a:noFill/>
        </p:spPr>
        <p:txBody>
          <a:bodyPr wrap="square" rtlCol="0">
            <a:spAutoFit/>
          </a:bodyPr>
          <a:lstStyle/>
          <a:p>
            <a:r>
              <a:rPr lang="en-US" sz="2000" b="1" u="sng" dirty="0">
                <a:solidFill>
                  <a:srgbClr val="FF0000"/>
                </a:solidFill>
              </a:rPr>
              <a:t>Note: Detailed documents </a:t>
            </a:r>
            <a:r>
              <a:rPr lang="en-US" sz="2000" b="1" u="sng" dirty="0" smtClean="0">
                <a:solidFill>
                  <a:srgbClr val="FF0000"/>
                </a:solidFill>
              </a:rPr>
              <a:t>attached </a:t>
            </a:r>
            <a:r>
              <a:rPr lang="en-US" sz="2000" b="1" u="sng" dirty="0">
                <a:solidFill>
                  <a:srgbClr val="FF0000"/>
                </a:solidFill>
              </a:rPr>
              <a:t>here for further reference</a:t>
            </a:r>
          </a:p>
        </p:txBody>
      </p:sp>
      <p:graphicFrame>
        <p:nvGraphicFramePr>
          <p:cNvPr id="5" name="Object 4"/>
          <p:cNvGraphicFramePr>
            <a:graphicFrameLocks noChangeAspect="1"/>
          </p:cNvGraphicFramePr>
          <p:nvPr>
            <p:extLst>
              <p:ext uri="{D42A27DB-BD31-4B8C-83A1-F6EECF244321}">
                <p14:modId xmlns:p14="http://schemas.microsoft.com/office/powerpoint/2010/main" val="201382681"/>
              </p:ext>
            </p:extLst>
          </p:nvPr>
        </p:nvGraphicFramePr>
        <p:xfrm>
          <a:off x="541596" y="1380530"/>
          <a:ext cx="6695815" cy="5416550"/>
        </p:xfrm>
        <a:graphic>
          <a:graphicData uri="http://schemas.openxmlformats.org/presentationml/2006/ole">
            <mc:AlternateContent xmlns:mc="http://schemas.openxmlformats.org/markup-compatibility/2006">
              <mc:Choice xmlns:v="urn:schemas-microsoft-com:vml" Requires="v">
                <p:oleObj spid="_x0000_s20560" name="Acrobat Document" r:id="rId4" imgW="5828911" imgH="7543536" progId="AcroExch.Document.DC">
                  <p:embed/>
                </p:oleObj>
              </mc:Choice>
              <mc:Fallback>
                <p:oleObj name="Acrobat Document" r:id="rId4" imgW="5828911" imgH="7543536" progId="AcroExch.Document.DC">
                  <p:embed/>
                  <p:pic>
                    <p:nvPicPr>
                      <p:cNvPr id="0" name=""/>
                      <p:cNvPicPr/>
                      <p:nvPr/>
                    </p:nvPicPr>
                    <p:blipFill>
                      <a:blip r:embed="rId5"/>
                      <a:stretch>
                        <a:fillRect/>
                      </a:stretch>
                    </p:blipFill>
                    <p:spPr>
                      <a:xfrm>
                        <a:off x="541596" y="1380530"/>
                        <a:ext cx="6695815" cy="5416550"/>
                      </a:xfrm>
                      <a:prstGeom prst="rect">
                        <a:avLst/>
                      </a:prstGeom>
                    </p:spPr>
                  </p:pic>
                </p:oleObj>
              </mc:Fallback>
            </mc:AlternateContent>
          </a:graphicData>
        </a:graphic>
      </p:graphicFrame>
    </p:spTree>
    <p:extLst>
      <p:ext uri="{BB962C8B-B14F-4D97-AF65-F5344CB8AC3E}">
        <p14:creationId xmlns:p14="http://schemas.microsoft.com/office/powerpoint/2010/main" val="2444569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100.9.10\Corpcomm\Logos\KGiSL\KGiSL-Wt-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31" t="16118" r="14805" b="47597"/>
          <a:stretch/>
        </p:blipFill>
        <p:spPr bwMode="auto">
          <a:xfrm>
            <a:off x="10895012" y="237755"/>
            <a:ext cx="914400" cy="25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 y="0"/>
            <a:ext cx="12188824" cy="6858000"/>
          </a:xfrm>
          <a:prstGeom prst="rect">
            <a:avLst/>
          </a:prstGeom>
        </p:spPr>
      </p:pic>
      <p:sp>
        <p:nvSpPr>
          <p:cNvPr id="4" name="Rectangle 3"/>
          <p:cNvSpPr/>
          <p:nvPr/>
        </p:nvSpPr>
        <p:spPr>
          <a:xfrm>
            <a:off x="1370012" y="1859340"/>
            <a:ext cx="9296400" cy="2923877"/>
          </a:xfrm>
          <a:prstGeom prst="rect">
            <a:avLst/>
          </a:prstGeom>
        </p:spPr>
        <p:txBody>
          <a:bodyPr wrap="square">
            <a:spAutoFit/>
          </a:bodyPr>
          <a:lstStyle/>
          <a:p>
            <a:r>
              <a:rPr lang="en-US" altLang="en-US" sz="4000" b="1" dirty="0" smtClean="0">
                <a:solidFill>
                  <a:srgbClr val="FF0000"/>
                </a:solidFill>
              </a:rPr>
              <a:t>QUESTION 8 - </a:t>
            </a:r>
            <a:r>
              <a:rPr lang="en-US" sz="4000" dirty="0">
                <a:solidFill>
                  <a:srgbClr val="FF0000"/>
                </a:solidFill>
              </a:rPr>
              <a:t> [PAINLESS]</a:t>
            </a:r>
          </a:p>
          <a:p>
            <a:endParaRPr lang="en-US" sz="2400" dirty="0" smtClean="0">
              <a:solidFill>
                <a:prstClr val="white">
                  <a:lumMod val="95000"/>
                </a:prstClr>
              </a:solidFill>
            </a:endParaRPr>
          </a:p>
          <a:p>
            <a:pPr algn="just"/>
            <a:r>
              <a:rPr lang="en-US" sz="2400" dirty="0">
                <a:solidFill>
                  <a:srgbClr val="00297A"/>
                </a:solidFill>
              </a:rPr>
              <a:t>Proof of concept to demonstrate screen level field validations using regular expression. Expectation is to demonstrate, number, text, PAN, Passport currency, age, restricting special characters, restricting character range, restricting number range, restricting date range etc. solution shall be not limiting the mentioned sample validations.</a:t>
            </a:r>
            <a:endParaRPr lang="en-US" altLang="en-US" sz="2400" b="1" dirty="0">
              <a:solidFill>
                <a:srgbClr val="FFFF00"/>
              </a:solidFill>
            </a:endParaRPr>
          </a:p>
        </p:txBody>
      </p:sp>
    </p:spTree>
    <p:extLst>
      <p:ext uri="{BB962C8B-B14F-4D97-AF65-F5344CB8AC3E}">
        <p14:creationId xmlns:p14="http://schemas.microsoft.com/office/powerpoint/2010/main" val="27001104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812" y="865664"/>
            <a:ext cx="10972800" cy="3693319"/>
          </a:xfrm>
          <a:prstGeom prst="rect">
            <a:avLst/>
          </a:prstGeom>
          <a:noFill/>
        </p:spPr>
        <p:txBody>
          <a:bodyPr wrap="square" rtlCol="0">
            <a:spAutoFit/>
          </a:bodyPr>
          <a:lstStyle/>
          <a:p>
            <a:r>
              <a:rPr lang="en-US" b="1" u="sng" dirty="0" smtClean="0">
                <a:solidFill>
                  <a:prstClr val="black"/>
                </a:solidFill>
              </a:rPr>
              <a:t>Source Code GIT Repository:</a:t>
            </a:r>
            <a:endParaRPr lang="en-US" dirty="0" smtClean="0">
              <a:solidFill>
                <a:prstClr val="black"/>
              </a:solidFill>
            </a:endParaRPr>
          </a:p>
          <a:p>
            <a:r>
              <a:rPr lang="en-US" b="1" i="1" dirty="0" smtClean="0">
                <a:solidFill>
                  <a:prstClr val="black"/>
                </a:solidFill>
              </a:rPr>
              <a:t> </a:t>
            </a:r>
            <a:endParaRPr lang="en-US" dirty="0" smtClean="0">
              <a:solidFill>
                <a:prstClr val="black"/>
              </a:solidFill>
            </a:endParaRPr>
          </a:p>
          <a:p>
            <a:r>
              <a:rPr lang="en-US" b="1" dirty="0" smtClean="0">
                <a:solidFill>
                  <a:prstClr val="black"/>
                </a:solidFill>
              </a:rPr>
              <a:t>Web Browser Link: </a:t>
            </a:r>
            <a:endParaRPr lang="en-US" dirty="0" smtClean="0">
              <a:solidFill>
                <a:prstClr val="black"/>
              </a:solidFill>
            </a:endParaRPr>
          </a:p>
          <a:p>
            <a:r>
              <a:rPr lang="en-US" b="1" u="sng" dirty="0">
                <a:hlinkClick r:id="rId2"/>
              </a:rPr>
              <a:t>https://github.com/Ajay-Kumar-Aspiring-Minds-Round-2/userapp</a:t>
            </a:r>
            <a:endParaRPr lang="en-IN" dirty="0"/>
          </a:p>
          <a:p>
            <a:endParaRPr lang="en-US" dirty="0" smtClean="0">
              <a:solidFill>
                <a:prstClr val="black"/>
              </a:solidFill>
            </a:endParaRPr>
          </a:p>
          <a:p>
            <a:r>
              <a:rPr lang="en-US" b="1" dirty="0" smtClean="0">
                <a:solidFill>
                  <a:prstClr val="black"/>
                </a:solidFill>
              </a:rPr>
              <a:t>GIT Clone Link: </a:t>
            </a:r>
            <a:endParaRPr lang="en-US" dirty="0" smtClean="0">
              <a:solidFill>
                <a:prstClr val="black"/>
              </a:solidFill>
            </a:endParaRPr>
          </a:p>
          <a:p>
            <a:r>
              <a:rPr lang="en-US" b="1" u="sng" dirty="0">
                <a:hlinkClick r:id="rId3"/>
              </a:rPr>
              <a:t>https://github.com/Ajay-Kumar-Aspiring-Minds-Round-2/userapp.git</a:t>
            </a:r>
            <a:endParaRPr lang="en-IN" dirty="0"/>
          </a:p>
          <a:p>
            <a:endParaRPr lang="en-US" dirty="0">
              <a:solidFill>
                <a:prstClr val="black"/>
              </a:solidFill>
            </a:endParaRPr>
          </a:p>
          <a:p>
            <a:r>
              <a:rPr lang="en-US" b="1" u="sng" dirty="0">
                <a:solidFill>
                  <a:prstClr val="black"/>
                </a:solidFill>
              </a:rPr>
              <a:t>Technology Stack</a:t>
            </a:r>
            <a:r>
              <a:rPr lang="en-US" b="1" i="1" u="sng" dirty="0">
                <a:solidFill>
                  <a:prstClr val="black"/>
                </a:solidFill>
              </a:rPr>
              <a:t>:</a:t>
            </a:r>
            <a:endParaRPr lang="en-US" dirty="0" smtClean="0">
              <a:solidFill>
                <a:prstClr val="black"/>
              </a:solidFill>
            </a:endParaRPr>
          </a:p>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IN" b="1" u="sng" dirty="0" smtClean="0">
              <a:solidFill>
                <a:prstClr val="black"/>
              </a:solidFill>
            </a:endParaRPr>
          </a:p>
        </p:txBody>
      </p:sp>
      <p:pic>
        <p:nvPicPr>
          <p:cNvPr id="9" name="Picture 8"/>
          <p:cNvPicPr>
            <a:picLocks noChangeAspect="1"/>
          </p:cNvPicPr>
          <p:nvPr/>
        </p:nvPicPr>
        <p:blipFill>
          <a:blip r:embed="rId4"/>
          <a:stretch>
            <a:fillRect/>
          </a:stretch>
        </p:blipFill>
        <p:spPr>
          <a:xfrm>
            <a:off x="1" y="0"/>
            <a:ext cx="12188824" cy="675620"/>
          </a:xfrm>
          <a:prstGeom prst="rect">
            <a:avLst/>
          </a:prstGeom>
        </p:spPr>
      </p:pic>
      <p:sp>
        <p:nvSpPr>
          <p:cNvPr id="4" name="Rectangle 3"/>
          <p:cNvSpPr/>
          <p:nvPr/>
        </p:nvSpPr>
        <p:spPr>
          <a:xfrm>
            <a:off x="531812" y="152400"/>
            <a:ext cx="7567521" cy="523220"/>
          </a:xfrm>
          <a:prstGeom prst="rect">
            <a:avLst/>
          </a:prstGeom>
        </p:spPr>
        <p:txBody>
          <a:bodyPr wrap="none">
            <a:spAutoFit/>
          </a:bodyPr>
          <a:lstStyle/>
          <a:p>
            <a:r>
              <a:rPr lang="en-US" altLang="en-US" sz="2800" b="1" dirty="0" smtClean="0">
                <a:solidFill>
                  <a:srgbClr val="4BACC6">
                    <a:lumMod val="20000"/>
                    <a:lumOff val="80000"/>
                  </a:srgbClr>
                </a:solidFill>
              </a:rPr>
              <a:t>Q8 : </a:t>
            </a:r>
            <a:r>
              <a:rPr lang="en-US" altLang="en-US" sz="2400" b="1" dirty="0" smtClean="0">
                <a:solidFill>
                  <a:srgbClr val="0033CC"/>
                </a:solidFill>
              </a:rPr>
              <a:t>User App Field Validations using Regular Expression</a:t>
            </a:r>
            <a:endParaRPr lang="en-US" altLang="en-US" sz="2400" b="1" dirty="0">
              <a:solidFill>
                <a:srgbClr val="0033CC"/>
              </a:solidFill>
            </a:endParaRPr>
          </a:p>
        </p:txBody>
      </p:sp>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684212" y="3627214"/>
            <a:ext cx="639445" cy="719455"/>
          </a:xfrm>
          <a:prstGeom prst="rect">
            <a:avLst/>
          </a:prstGeom>
        </p:spPr>
      </p:pic>
      <p:pic>
        <p:nvPicPr>
          <p:cNvPr id="11" name="Picture 10"/>
          <p:cNvPicPr/>
          <p:nvPr/>
        </p:nvPicPr>
        <p:blipFill>
          <a:blip r:embed="rId6"/>
          <a:stretch>
            <a:fillRect/>
          </a:stretch>
        </p:blipFill>
        <p:spPr>
          <a:xfrm>
            <a:off x="1751012" y="3627214"/>
            <a:ext cx="1905000" cy="628650"/>
          </a:xfrm>
          <a:prstGeom prst="rect">
            <a:avLst/>
          </a:prstGeom>
        </p:spPr>
      </p:pic>
      <p:pic>
        <p:nvPicPr>
          <p:cNvPr id="12" name="Picture 11"/>
          <p:cNvPicPr/>
          <p:nvPr/>
        </p:nvPicPr>
        <p:blipFill>
          <a:blip r:embed="rId7" cstate="print">
            <a:extLst>
              <a:ext uri="{28A0092B-C50C-407E-A947-70E740481C1C}">
                <a14:useLocalDpi xmlns:a14="http://schemas.microsoft.com/office/drawing/2010/main" val="0"/>
              </a:ext>
            </a:extLst>
          </a:blip>
          <a:stretch>
            <a:fillRect/>
          </a:stretch>
        </p:blipFill>
        <p:spPr>
          <a:xfrm>
            <a:off x="4114761" y="3638587"/>
            <a:ext cx="574675" cy="719455"/>
          </a:xfrm>
          <a:prstGeom prst="rect">
            <a:avLst/>
          </a:prstGeom>
        </p:spPr>
      </p:pic>
    </p:spTree>
    <p:extLst>
      <p:ext uri="{BB962C8B-B14F-4D97-AF65-F5344CB8AC3E}">
        <p14:creationId xmlns:p14="http://schemas.microsoft.com/office/powerpoint/2010/main" val="31942503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341497" cy="461665"/>
          </a:xfrm>
          <a:prstGeom prst="rect">
            <a:avLst/>
          </a:prstGeom>
        </p:spPr>
        <p:txBody>
          <a:bodyPr wrap="none">
            <a:spAutoFit/>
          </a:bodyPr>
          <a:lstStyle/>
          <a:p>
            <a:r>
              <a:rPr lang="en-US" altLang="en-US" sz="2400" b="1" dirty="0" smtClean="0">
                <a:solidFill>
                  <a:srgbClr val="4BACC6">
                    <a:lumMod val="20000"/>
                    <a:lumOff val="80000"/>
                  </a:srgbClr>
                </a:solidFill>
              </a:rPr>
              <a:t>Q8 : </a:t>
            </a:r>
            <a:r>
              <a:rPr lang="en-US" altLang="en-US" sz="2400" b="1" dirty="0">
                <a:solidFill>
                  <a:srgbClr val="0033CC"/>
                </a:solidFill>
              </a:rPr>
              <a:t>User App Field Validations using Regular Expression</a:t>
            </a:r>
          </a:p>
        </p:txBody>
      </p:sp>
      <p:sp>
        <p:nvSpPr>
          <p:cNvPr id="5" name="Rectangle 4"/>
          <p:cNvSpPr/>
          <p:nvPr/>
        </p:nvSpPr>
        <p:spPr>
          <a:xfrm>
            <a:off x="531812" y="914400"/>
            <a:ext cx="10363200" cy="4247317"/>
          </a:xfrm>
          <a:prstGeom prst="rect">
            <a:avLst/>
          </a:prstGeom>
        </p:spPr>
        <p:txBody>
          <a:bodyPr wrap="square">
            <a:spAutoFit/>
          </a:bodyPr>
          <a:lstStyle/>
          <a:p>
            <a:pPr>
              <a:lnSpc>
                <a:spcPct val="150000"/>
              </a:lnSpc>
            </a:pPr>
            <a:r>
              <a:rPr lang="en-US" sz="2000" b="1" u="sng" dirty="0"/>
              <a:t>Key Features:</a:t>
            </a:r>
            <a:endParaRPr lang="en-IN" sz="2000" dirty="0"/>
          </a:p>
          <a:p>
            <a:pPr marL="342900" lvl="0" indent="-342900">
              <a:lnSpc>
                <a:spcPct val="150000"/>
              </a:lnSpc>
              <a:buFont typeface="Wingdings" panose="05000000000000000000" pitchFamily="2" charset="2"/>
              <a:buChar char="Ø"/>
            </a:pPr>
            <a:r>
              <a:rPr lang="en-US" sz="2000" b="1" dirty="0"/>
              <a:t>Angular UI</a:t>
            </a:r>
            <a:r>
              <a:rPr lang="en-US" sz="2000" dirty="0"/>
              <a:t> for entering user details.</a:t>
            </a:r>
            <a:endParaRPr lang="en-IN" sz="2000" dirty="0"/>
          </a:p>
          <a:p>
            <a:pPr marL="342900" lvl="0" indent="-342900">
              <a:lnSpc>
                <a:spcPct val="150000"/>
              </a:lnSpc>
              <a:buFont typeface="Wingdings" panose="05000000000000000000" pitchFamily="2" charset="2"/>
              <a:buChar char="Ø"/>
            </a:pPr>
            <a:r>
              <a:rPr lang="en-US" sz="2000" b="1" dirty="0"/>
              <a:t>Angular</a:t>
            </a:r>
            <a:r>
              <a:rPr lang="en-US" sz="2000" dirty="0"/>
              <a:t> </a:t>
            </a:r>
            <a:r>
              <a:rPr lang="en-US" sz="2000" b="1" dirty="0"/>
              <a:t>Reactive Forms</a:t>
            </a:r>
            <a:r>
              <a:rPr lang="en-US" sz="2000" dirty="0"/>
              <a:t> Validation.</a:t>
            </a:r>
            <a:endParaRPr lang="en-IN" sz="2000" dirty="0"/>
          </a:p>
          <a:p>
            <a:pPr marL="342900" lvl="0" indent="-342900">
              <a:lnSpc>
                <a:spcPct val="150000"/>
              </a:lnSpc>
              <a:buFont typeface="Wingdings" panose="05000000000000000000" pitchFamily="2" charset="2"/>
              <a:buChar char="Ø"/>
            </a:pPr>
            <a:r>
              <a:rPr lang="en-US" sz="2000" b="1" dirty="0"/>
              <a:t>Required Field Validation, Pattern Validation &amp; Min-Max Range Validations.</a:t>
            </a:r>
            <a:endParaRPr lang="en-IN" sz="2000" dirty="0"/>
          </a:p>
          <a:p>
            <a:pPr marL="342900" lvl="0" indent="-342900">
              <a:lnSpc>
                <a:spcPct val="150000"/>
              </a:lnSpc>
              <a:buFont typeface="Wingdings" panose="05000000000000000000" pitchFamily="2" charset="2"/>
              <a:buChar char="Ø"/>
            </a:pPr>
            <a:r>
              <a:rPr lang="en-US" sz="2000" b="1" dirty="0"/>
              <a:t>Istanbul Code Coverage Report</a:t>
            </a:r>
            <a:r>
              <a:rPr lang="en-US" sz="2000" dirty="0"/>
              <a:t> for Angular Components.</a:t>
            </a:r>
            <a:endParaRPr lang="en-IN" sz="2000" dirty="0"/>
          </a:p>
          <a:p>
            <a:pPr marL="342900" lvl="0" indent="-342900">
              <a:lnSpc>
                <a:spcPct val="150000"/>
              </a:lnSpc>
              <a:buFont typeface="Wingdings" panose="05000000000000000000" pitchFamily="2" charset="2"/>
              <a:buChar char="Ø"/>
            </a:pPr>
            <a:r>
              <a:rPr lang="en-US" sz="2000" dirty="0"/>
              <a:t>Use of predefined </a:t>
            </a:r>
            <a:r>
              <a:rPr lang="en-US" sz="2000" b="1" dirty="0"/>
              <a:t>Angular Modules</a:t>
            </a:r>
            <a:r>
              <a:rPr lang="en-US" sz="2000" dirty="0"/>
              <a:t> (Ex: </a:t>
            </a:r>
            <a:r>
              <a:rPr lang="en-US" sz="2000" b="1" dirty="0" err="1"/>
              <a:t>BrowserModule</a:t>
            </a:r>
            <a:r>
              <a:rPr lang="en-US" sz="2000" b="1" dirty="0"/>
              <a:t>, </a:t>
            </a:r>
            <a:r>
              <a:rPr lang="en-US" sz="2000" b="1" dirty="0" err="1"/>
              <a:t>FormsModule</a:t>
            </a:r>
            <a:r>
              <a:rPr lang="en-US" sz="2000" b="1" dirty="0"/>
              <a:t>, </a:t>
            </a:r>
            <a:r>
              <a:rPr lang="en-US" sz="2000" b="1" dirty="0" err="1"/>
              <a:t>ReactiveFormsModule</a:t>
            </a:r>
            <a:r>
              <a:rPr lang="en-US" sz="2000" dirty="0"/>
              <a:t>, etc.,)</a:t>
            </a:r>
            <a:endParaRPr lang="en-IN" sz="2000" dirty="0"/>
          </a:p>
          <a:p>
            <a:pPr marL="342900" lvl="0" indent="-342900">
              <a:lnSpc>
                <a:spcPct val="150000"/>
              </a:lnSpc>
              <a:buFont typeface="Wingdings" panose="05000000000000000000" pitchFamily="2" charset="2"/>
              <a:buChar char="Ø"/>
            </a:pPr>
            <a:r>
              <a:rPr lang="en-US" sz="2000" dirty="0"/>
              <a:t> Use of </a:t>
            </a:r>
            <a:r>
              <a:rPr lang="en-US" sz="2000" b="1" dirty="0" err="1"/>
              <a:t>PrimeNG</a:t>
            </a:r>
            <a:r>
              <a:rPr lang="en-US" sz="2000" b="1" dirty="0"/>
              <a:t> – Angular UI Component Library</a:t>
            </a:r>
            <a:r>
              <a:rPr lang="en-US" sz="2000" dirty="0"/>
              <a:t>.</a:t>
            </a:r>
            <a:endParaRPr lang="en-IN" sz="2000" dirty="0"/>
          </a:p>
          <a:p>
            <a:pPr marL="342900" lvl="0" indent="-342900">
              <a:lnSpc>
                <a:spcPct val="150000"/>
              </a:lnSpc>
              <a:buFont typeface="Wingdings" panose="05000000000000000000" pitchFamily="2" charset="2"/>
              <a:buChar char="Ø"/>
            </a:pPr>
            <a:r>
              <a:rPr lang="en-US" sz="2000" dirty="0"/>
              <a:t>Managing </a:t>
            </a:r>
            <a:r>
              <a:rPr lang="en-US" sz="2000" b="1" dirty="0"/>
              <a:t>Angular</a:t>
            </a:r>
            <a:r>
              <a:rPr lang="en-US" sz="2000" dirty="0"/>
              <a:t> </a:t>
            </a:r>
            <a:r>
              <a:rPr lang="en-US" sz="2000" b="1" dirty="0"/>
              <a:t>Routing</a:t>
            </a:r>
            <a:r>
              <a:rPr lang="en-US" sz="2000" dirty="0" smtClean="0"/>
              <a:t>.</a:t>
            </a:r>
            <a:endParaRPr lang="en-IN" sz="2000" dirty="0"/>
          </a:p>
        </p:txBody>
      </p:sp>
    </p:spTree>
    <p:extLst>
      <p:ext uri="{BB962C8B-B14F-4D97-AF65-F5344CB8AC3E}">
        <p14:creationId xmlns:p14="http://schemas.microsoft.com/office/powerpoint/2010/main" val="26899655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9839681" cy="461665"/>
          </a:xfrm>
          <a:prstGeom prst="rect">
            <a:avLst/>
          </a:prstGeom>
        </p:spPr>
        <p:txBody>
          <a:bodyPr wrap="none">
            <a:spAutoFit/>
          </a:bodyPr>
          <a:lstStyle/>
          <a:p>
            <a:r>
              <a:rPr lang="en-US" altLang="en-US" sz="2400" b="1" dirty="0">
                <a:solidFill>
                  <a:srgbClr val="4BACC6">
                    <a:lumMod val="20000"/>
                    <a:lumOff val="80000"/>
                  </a:srgbClr>
                </a:solidFill>
              </a:rPr>
              <a:t>Q8 : </a:t>
            </a:r>
            <a:r>
              <a:rPr lang="en-US" altLang="en-US" sz="2400" b="1" dirty="0">
                <a:solidFill>
                  <a:srgbClr val="0033CC"/>
                </a:solidFill>
              </a:rPr>
              <a:t>User App Field Validations using Regular Expression - User Details Form</a:t>
            </a:r>
          </a:p>
        </p:txBody>
      </p:sp>
      <p:sp>
        <p:nvSpPr>
          <p:cNvPr id="5" name="Rectangle 4"/>
          <p:cNvSpPr/>
          <p:nvPr/>
        </p:nvSpPr>
        <p:spPr>
          <a:xfrm>
            <a:off x="455612" y="766465"/>
            <a:ext cx="11201400" cy="5978560"/>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en-US" sz="1700" b="1" dirty="0" err="1" smtClean="0"/>
              <a:t>FormBuilder</a:t>
            </a:r>
            <a:r>
              <a:rPr lang="en-US" sz="1700" b="1" dirty="0"/>
              <a:t>, </a:t>
            </a:r>
            <a:r>
              <a:rPr lang="en-US" sz="1700" b="1" dirty="0" err="1"/>
              <a:t>FormGroup</a:t>
            </a:r>
            <a:r>
              <a:rPr lang="en-US" sz="1700" b="1" dirty="0"/>
              <a:t> </a:t>
            </a:r>
            <a:r>
              <a:rPr lang="en-US" sz="1700" dirty="0"/>
              <a:t>&amp;</a:t>
            </a:r>
            <a:r>
              <a:rPr lang="en-US" sz="1700" b="1" dirty="0"/>
              <a:t> </a:t>
            </a:r>
            <a:r>
              <a:rPr lang="en-US" sz="1700" b="1" dirty="0" err="1"/>
              <a:t>FormControl</a:t>
            </a:r>
            <a:r>
              <a:rPr lang="en-US" sz="1700" dirty="0"/>
              <a:t> controls are used for </a:t>
            </a:r>
            <a:r>
              <a:rPr lang="en-US" sz="1700" b="1" dirty="0"/>
              <a:t>Reactive Forms </a:t>
            </a:r>
            <a:r>
              <a:rPr lang="en-US" sz="1700" dirty="0"/>
              <a:t>design of User Details Form User Interface.</a:t>
            </a:r>
            <a:endParaRPr lang="en-IN" sz="1700" dirty="0"/>
          </a:p>
          <a:p>
            <a:pPr marL="285750" lvl="0" indent="-285750">
              <a:lnSpc>
                <a:spcPct val="150000"/>
              </a:lnSpc>
              <a:buFont typeface="Wingdings" panose="05000000000000000000" pitchFamily="2" charset="2"/>
              <a:buChar char="Ø"/>
            </a:pPr>
            <a:r>
              <a:rPr lang="en-US" sz="1700" b="1" dirty="0"/>
              <a:t>Required, Pattern, Min &amp; Max Range Validators</a:t>
            </a:r>
            <a:r>
              <a:rPr lang="en-US" sz="1700" dirty="0"/>
              <a:t> are used for validations.</a:t>
            </a:r>
            <a:endParaRPr lang="en-IN" sz="1700" dirty="0"/>
          </a:p>
          <a:p>
            <a:pPr marL="285750" lvl="0" indent="-285750">
              <a:lnSpc>
                <a:spcPct val="150000"/>
              </a:lnSpc>
              <a:buFont typeface="Wingdings" panose="05000000000000000000" pitchFamily="2" charset="2"/>
              <a:buChar char="Ø"/>
            </a:pPr>
            <a:r>
              <a:rPr lang="en-US" sz="1700" b="1" dirty="0" err="1"/>
              <a:t>PrimeNG</a:t>
            </a:r>
            <a:r>
              <a:rPr lang="en-US" sz="1700" b="1" dirty="0"/>
              <a:t> Angular UI Component Library</a:t>
            </a:r>
            <a:r>
              <a:rPr lang="en-US" sz="1700" dirty="0"/>
              <a:t> form elements are used for UI design.</a:t>
            </a:r>
            <a:endParaRPr lang="en-IN" sz="1700" dirty="0"/>
          </a:p>
          <a:p>
            <a:pPr marL="285750" lvl="0" indent="-285750">
              <a:lnSpc>
                <a:spcPct val="150000"/>
              </a:lnSpc>
              <a:buFont typeface="Wingdings" panose="05000000000000000000" pitchFamily="2" charset="2"/>
              <a:buChar char="Ø"/>
            </a:pPr>
            <a:r>
              <a:rPr lang="en-US" sz="1700" b="1" dirty="0"/>
              <a:t>Angular Routing</a:t>
            </a:r>
            <a:r>
              <a:rPr lang="en-US" sz="1700" dirty="0"/>
              <a:t> is managed in </a:t>
            </a:r>
            <a:r>
              <a:rPr lang="en-US" sz="1700" dirty="0" err="1"/>
              <a:t>AppRoutingModule</a:t>
            </a:r>
            <a:r>
              <a:rPr lang="en-US" sz="1700" dirty="0"/>
              <a:t> for the routes.</a:t>
            </a:r>
            <a:endParaRPr lang="en-IN" sz="1700" dirty="0"/>
          </a:p>
          <a:p>
            <a:pPr marL="285750" lvl="0" indent="-285750">
              <a:lnSpc>
                <a:spcPct val="150000"/>
              </a:lnSpc>
              <a:buFont typeface="Wingdings" panose="05000000000000000000" pitchFamily="2" charset="2"/>
              <a:buChar char="Ø"/>
            </a:pPr>
            <a:r>
              <a:rPr lang="en-US" sz="1700" b="1" dirty="0"/>
              <a:t>Karma configuration:</a:t>
            </a:r>
            <a:endParaRPr lang="en-IN" sz="1700" dirty="0"/>
          </a:p>
          <a:p>
            <a:pPr marL="742950" lvl="1" indent="-285750">
              <a:lnSpc>
                <a:spcPct val="150000"/>
              </a:lnSpc>
              <a:buFont typeface="Arial" panose="020B0604020202020204" pitchFamily="34" charset="0"/>
              <a:buChar char="•"/>
            </a:pPr>
            <a:r>
              <a:rPr lang="en-US" sz="1700" b="1" dirty="0"/>
              <a:t>Karma</a:t>
            </a:r>
            <a:r>
              <a:rPr lang="en-US" sz="1700" dirty="0"/>
              <a:t> is a testing automation tool created by the Angular team at Google.</a:t>
            </a:r>
            <a:endParaRPr lang="en-IN" sz="1700" dirty="0"/>
          </a:p>
          <a:p>
            <a:pPr marL="742950" lvl="1" indent="-285750">
              <a:lnSpc>
                <a:spcPct val="150000"/>
              </a:lnSpc>
              <a:buFont typeface="Arial" panose="020B0604020202020204" pitchFamily="34" charset="0"/>
              <a:buChar char="•"/>
            </a:pPr>
            <a:r>
              <a:rPr lang="en-US" sz="1700" b="1" dirty="0"/>
              <a:t>Karma</a:t>
            </a:r>
            <a:r>
              <a:rPr lang="en-US" sz="1700" dirty="0"/>
              <a:t> is a task runner for our tests. It uses a configuration file in order to set the startup file, the reporters, the testing framework, the browser among other things.</a:t>
            </a:r>
            <a:endParaRPr lang="en-IN" sz="1700" dirty="0"/>
          </a:p>
          <a:p>
            <a:pPr marL="285750" lvl="0" indent="-285750">
              <a:lnSpc>
                <a:spcPct val="150000"/>
              </a:lnSpc>
              <a:buFont typeface="Wingdings" panose="05000000000000000000" pitchFamily="2" charset="2"/>
              <a:buChar char="Ø"/>
            </a:pPr>
            <a:r>
              <a:rPr lang="en-US" sz="1700" b="1" dirty="0"/>
              <a:t>Jasmine Test Framework:</a:t>
            </a:r>
            <a:endParaRPr lang="en-IN" sz="1700" dirty="0"/>
          </a:p>
          <a:p>
            <a:pPr marL="742950" lvl="1" indent="-285750">
              <a:lnSpc>
                <a:spcPct val="150000"/>
              </a:lnSpc>
              <a:buFont typeface="Arial" panose="020B0604020202020204" pitchFamily="34" charset="0"/>
              <a:buChar char="•"/>
            </a:pPr>
            <a:r>
              <a:rPr lang="en-US" sz="1700" b="1" dirty="0"/>
              <a:t>Jasmine</a:t>
            </a:r>
            <a:r>
              <a:rPr lang="en-US" sz="1700" dirty="0"/>
              <a:t> is a test framework we are going to use to create or write our tests. </a:t>
            </a:r>
            <a:endParaRPr lang="en-IN" sz="1700" dirty="0"/>
          </a:p>
          <a:p>
            <a:pPr marL="742950" lvl="1" indent="-285750">
              <a:lnSpc>
                <a:spcPct val="150000"/>
              </a:lnSpc>
              <a:buFont typeface="Arial" panose="020B0604020202020204" pitchFamily="34" charset="0"/>
              <a:buChar char="•"/>
            </a:pPr>
            <a:r>
              <a:rPr lang="en-US" sz="1700" b="1" dirty="0"/>
              <a:t>Jasmine </a:t>
            </a:r>
            <a:r>
              <a:rPr lang="en-US" sz="1700" dirty="0"/>
              <a:t>has a bunch of functionalities to allow us, to write different kinds of tests.</a:t>
            </a:r>
            <a:endParaRPr lang="en-IN" sz="1700" dirty="0"/>
          </a:p>
          <a:p>
            <a:pPr marL="285750" lvl="0" indent="-285750">
              <a:lnSpc>
                <a:spcPct val="150000"/>
              </a:lnSpc>
              <a:buFont typeface="Wingdings" panose="05000000000000000000" pitchFamily="2" charset="2"/>
              <a:buChar char="Ø"/>
            </a:pPr>
            <a:r>
              <a:rPr lang="en-US" sz="1700" b="1" dirty="0"/>
              <a:t>Istanbul Code Coverage Report:</a:t>
            </a:r>
            <a:endParaRPr lang="en-IN" sz="1700" dirty="0"/>
          </a:p>
          <a:p>
            <a:pPr marL="742950" lvl="1" indent="-285750">
              <a:lnSpc>
                <a:spcPct val="150000"/>
              </a:lnSpc>
              <a:buFont typeface="Arial" panose="020B0604020202020204" pitchFamily="34" charset="0"/>
              <a:buChar char="•"/>
            </a:pPr>
            <a:r>
              <a:rPr lang="en-US" sz="1700" b="1" dirty="0"/>
              <a:t>Istanbul</a:t>
            </a:r>
            <a:r>
              <a:rPr lang="en-US" sz="1700" dirty="0"/>
              <a:t> is a test coverage tool that works with many different </a:t>
            </a:r>
            <a:r>
              <a:rPr lang="en-US" sz="1700" dirty="0" smtClean="0"/>
              <a:t>frameworks.</a:t>
            </a:r>
            <a:endParaRPr lang="en-IN" sz="1700" dirty="0"/>
          </a:p>
          <a:p>
            <a:pPr marL="742950" lvl="1" indent="-285750">
              <a:lnSpc>
                <a:spcPct val="150000"/>
              </a:lnSpc>
              <a:buFont typeface="Arial" panose="020B0604020202020204" pitchFamily="34" charset="0"/>
              <a:buChar char="•"/>
            </a:pPr>
            <a:r>
              <a:rPr lang="en-US" sz="1700" dirty="0" smtClean="0"/>
              <a:t>It </a:t>
            </a:r>
            <a:r>
              <a:rPr lang="en-US" sz="1700" dirty="0"/>
              <a:t>tracks which parts of your code are executed by your unit tests. Thus, you can use Istanbul to view and see coverage gaps.</a:t>
            </a:r>
            <a:endParaRPr lang="en-US" sz="1700" dirty="0">
              <a:solidFill>
                <a:prstClr val="black"/>
              </a:solidFill>
            </a:endParaRPr>
          </a:p>
        </p:txBody>
      </p:sp>
    </p:spTree>
    <p:extLst>
      <p:ext uri="{BB962C8B-B14F-4D97-AF65-F5344CB8AC3E}">
        <p14:creationId xmlns:p14="http://schemas.microsoft.com/office/powerpoint/2010/main" val="1167398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9759788" cy="461665"/>
          </a:xfrm>
          <a:prstGeom prst="rect">
            <a:avLst/>
          </a:prstGeom>
        </p:spPr>
        <p:txBody>
          <a:bodyPr wrap="none">
            <a:spAutoFit/>
          </a:bodyPr>
          <a:lstStyle/>
          <a:p>
            <a:r>
              <a:rPr lang="en-US" altLang="en-US" sz="2400" b="1" dirty="0" smtClean="0">
                <a:solidFill>
                  <a:srgbClr val="4BACC6">
                    <a:lumMod val="20000"/>
                    <a:lumOff val="80000"/>
                  </a:srgbClr>
                </a:solidFill>
              </a:rPr>
              <a:t>Q8 : </a:t>
            </a:r>
            <a:r>
              <a:rPr lang="en-US" altLang="en-US" sz="2400" b="1" dirty="0">
                <a:solidFill>
                  <a:srgbClr val="0033CC"/>
                </a:solidFill>
              </a:rPr>
              <a:t>User App Field Validations using Regular Expression - Field </a:t>
            </a:r>
            <a:r>
              <a:rPr lang="en-US" altLang="en-US" sz="2400" b="1" dirty="0" smtClean="0">
                <a:solidFill>
                  <a:srgbClr val="0033CC"/>
                </a:solidFill>
              </a:rPr>
              <a:t>Validations</a:t>
            </a:r>
            <a:endParaRPr lang="en-US" altLang="en-US" sz="2400" b="1" dirty="0">
              <a:solidFill>
                <a:srgbClr val="0033CC"/>
              </a:solidFill>
            </a:endParaRPr>
          </a:p>
        </p:txBody>
      </p:sp>
      <p:sp>
        <p:nvSpPr>
          <p:cNvPr id="5" name="Rectangle 4"/>
          <p:cNvSpPr/>
          <p:nvPr/>
        </p:nvSpPr>
        <p:spPr>
          <a:xfrm>
            <a:off x="455612" y="766465"/>
            <a:ext cx="11201400" cy="5355312"/>
          </a:xfrm>
          <a:prstGeom prst="rect">
            <a:avLst/>
          </a:prstGeom>
        </p:spPr>
        <p:txBody>
          <a:bodyPr wrap="square">
            <a:spAutoFit/>
          </a:bodyPr>
          <a:lstStyle/>
          <a:p>
            <a:pPr marL="285750" lvl="0" indent="-285750">
              <a:buFont typeface="Wingdings" panose="05000000000000000000" pitchFamily="2" charset="2"/>
              <a:buChar char="Ø"/>
            </a:pPr>
            <a:r>
              <a:rPr lang="en-US" b="1" dirty="0" smtClean="0"/>
              <a:t>Full </a:t>
            </a:r>
            <a:r>
              <a:rPr lang="en-US" b="1" dirty="0"/>
              <a:t>Name field - </a:t>
            </a:r>
            <a:r>
              <a:rPr lang="en-US" b="1" dirty="0" err="1"/>
              <a:t>textfield</a:t>
            </a:r>
            <a:endParaRPr lang="en-IN" dirty="0"/>
          </a:p>
          <a:p>
            <a:pPr marL="742950" lvl="1" indent="-285750">
              <a:buFont typeface="Arial" panose="020B0604020202020204" pitchFamily="34" charset="0"/>
              <a:buChar char="•"/>
            </a:pPr>
            <a:r>
              <a:rPr lang="en-US" dirty="0"/>
              <a:t>Required field validation.</a:t>
            </a:r>
            <a:endParaRPr lang="en-IN" dirty="0"/>
          </a:p>
          <a:p>
            <a:pPr marL="742950" lvl="1" indent="-285750">
              <a:buFont typeface="Arial" panose="020B0604020202020204" pitchFamily="34" charset="0"/>
              <a:buChar char="•"/>
            </a:pPr>
            <a:r>
              <a:rPr lang="en-US" dirty="0"/>
              <a:t>Pattern Validation - </a:t>
            </a:r>
            <a:r>
              <a:rPr lang="en-US" b="1" dirty="0"/>
              <a:t>"^[a-</a:t>
            </a:r>
            <a:r>
              <a:rPr lang="en-US" b="1" dirty="0" err="1"/>
              <a:t>zA</a:t>
            </a:r>
            <a:r>
              <a:rPr lang="en-US" b="1" dirty="0"/>
              <a:t>-z ]*$" – Alphabets (a-z &amp; A-Z along with space are allowed</a:t>
            </a:r>
            <a:r>
              <a:rPr lang="en-US" b="1" dirty="0" smtClean="0"/>
              <a:t>)</a:t>
            </a:r>
          </a:p>
          <a:p>
            <a:pPr lvl="1"/>
            <a:endParaRPr lang="en-IN" dirty="0"/>
          </a:p>
          <a:p>
            <a:pPr marL="285750" lvl="0" indent="-285750">
              <a:buFont typeface="Wingdings" panose="05000000000000000000" pitchFamily="2" charset="2"/>
              <a:buChar char="Ø"/>
            </a:pPr>
            <a:r>
              <a:rPr lang="en-US" b="1" dirty="0"/>
              <a:t>Gender Field – radio button</a:t>
            </a:r>
            <a:endParaRPr lang="en-IN" dirty="0"/>
          </a:p>
          <a:p>
            <a:pPr marL="742950" lvl="1" indent="-285750">
              <a:buFont typeface="Arial" panose="020B0604020202020204" pitchFamily="34" charset="0"/>
              <a:buChar char="•"/>
            </a:pPr>
            <a:r>
              <a:rPr lang="en-US" dirty="0"/>
              <a:t>Required field validation (</a:t>
            </a:r>
            <a:r>
              <a:rPr lang="en-US" b="1" dirty="0"/>
              <a:t>Male or Female options</a:t>
            </a:r>
            <a:r>
              <a:rPr lang="en-US" dirty="0"/>
              <a:t> to select from</a:t>
            </a:r>
            <a:r>
              <a:rPr lang="en-US" dirty="0" smtClean="0"/>
              <a:t>).</a:t>
            </a:r>
          </a:p>
          <a:p>
            <a:pPr lvl="1"/>
            <a:endParaRPr lang="en-IN" dirty="0"/>
          </a:p>
          <a:p>
            <a:pPr marL="285750" lvl="0" indent="-285750">
              <a:buFont typeface="Wingdings" panose="05000000000000000000" pitchFamily="2" charset="2"/>
              <a:buChar char="Ø"/>
            </a:pPr>
            <a:r>
              <a:rPr lang="en-US" b="1" dirty="0"/>
              <a:t>Age Field – </a:t>
            </a:r>
            <a:r>
              <a:rPr lang="en-US" b="1" dirty="0" err="1"/>
              <a:t>textfield</a:t>
            </a:r>
            <a:endParaRPr lang="en-IN" dirty="0"/>
          </a:p>
          <a:p>
            <a:pPr marL="742950" lvl="1" indent="-285750">
              <a:buFont typeface="Arial" panose="020B0604020202020204" pitchFamily="34" charset="0"/>
              <a:buChar char="•"/>
            </a:pPr>
            <a:r>
              <a:rPr lang="en-US" dirty="0"/>
              <a:t>Required field validation.</a:t>
            </a:r>
            <a:endParaRPr lang="en-IN" dirty="0"/>
          </a:p>
          <a:p>
            <a:pPr marL="742950" lvl="1" indent="-285750">
              <a:buFont typeface="Arial" panose="020B0604020202020204" pitchFamily="34" charset="0"/>
              <a:buChar char="•"/>
            </a:pPr>
            <a:r>
              <a:rPr lang="en-US" dirty="0"/>
              <a:t>Pattern Validation - </a:t>
            </a:r>
            <a:r>
              <a:rPr lang="en-US" b="1" dirty="0"/>
              <a:t>"^[0-9]*$" – Numbers only are allowed.</a:t>
            </a:r>
            <a:endParaRPr lang="en-IN" dirty="0"/>
          </a:p>
          <a:p>
            <a:pPr marL="742950" lvl="1" indent="-285750">
              <a:buFont typeface="Arial" panose="020B0604020202020204" pitchFamily="34" charset="0"/>
              <a:buChar char="•"/>
            </a:pPr>
            <a:r>
              <a:rPr lang="en-US" dirty="0"/>
              <a:t>Min &amp; Max Range validation</a:t>
            </a:r>
            <a:r>
              <a:rPr lang="en-US" b="1" dirty="0"/>
              <a:t> – Allowed within range of 1 to 99</a:t>
            </a:r>
            <a:r>
              <a:rPr lang="en-US" b="1" dirty="0" smtClean="0"/>
              <a:t>.</a:t>
            </a:r>
          </a:p>
          <a:p>
            <a:pPr lvl="1"/>
            <a:endParaRPr lang="en-IN" dirty="0"/>
          </a:p>
          <a:p>
            <a:pPr marL="285750" lvl="0" indent="-285750">
              <a:buFont typeface="Wingdings" panose="05000000000000000000" pitchFamily="2" charset="2"/>
              <a:buChar char="Ø"/>
            </a:pPr>
            <a:r>
              <a:rPr lang="en-US" b="1" dirty="0"/>
              <a:t>Pan Number – </a:t>
            </a:r>
            <a:r>
              <a:rPr lang="en-US" b="1" dirty="0" err="1"/>
              <a:t>textfield</a:t>
            </a:r>
            <a:endParaRPr lang="en-IN" dirty="0"/>
          </a:p>
          <a:p>
            <a:pPr marL="742950" lvl="1" indent="-285750">
              <a:buFont typeface="Arial" panose="020B0604020202020204" pitchFamily="34" charset="0"/>
              <a:buChar char="•"/>
            </a:pPr>
            <a:r>
              <a:rPr lang="en-US" dirty="0"/>
              <a:t>Required field validation.</a:t>
            </a:r>
            <a:endParaRPr lang="en-IN" dirty="0"/>
          </a:p>
          <a:p>
            <a:pPr marL="742950" lvl="1" indent="-285750">
              <a:buFont typeface="Arial" panose="020B0604020202020204" pitchFamily="34" charset="0"/>
              <a:buChar char="•"/>
            </a:pPr>
            <a:r>
              <a:rPr lang="en-US" dirty="0"/>
              <a:t>Pattern Validation - </a:t>
            </a:r>
            <a:r>
              <a:rPr lang="en-US" b="1" dirty="0"/>
              <a:t>"[A-Z]{5}[0-9]{4}[A-Z]{1}" </a:t>
            </a:r>
            <a:endParaRPr lang="en-IN" dirty="0"/>
          </a:p>
          <a:p>
            <a:r>
              <a:rPr lang="en-US" b="1" dirty="0" smtClean="0"/>
              <a:t>	Only </a:t>
            </a:r>
            <a:r>
              <a:rPr lang="en-US" b="1" dirty="0"/>
              <a:t>pattern matched values are allowed, where:</a:t>
            </a:r>
            <a:r>
              <a:rPr lang="en-US" dirty="0"/>
              <a:t> </a:t>
            </a:r>
            <a:endParaRPr lang="en-IN" dirty="0"/>
          </a:p>
          <a:p>
            <a:pPr marL="1200150" lvl="2" indent="-285750">
              <a:buFont typeface="Wingdings" panose="05000000000000000000" pitchFamily="2" charset="2"/>
              <a:buChar char="§"/>
            </a:pPr>
            <a:r>
              <a:rPr lang="en-US" dirty="0"/>
              <a:t>[A-Z]{5} represents the first five upper case alphabets which can be A to Z.</a:t>
            </a:r>
            <a:endParaRPr lang="en-IN" dirty="0"/>
          </a:p>
          <a:p>
            <a:pPr marL="1200150" lvl="2" indent="-285750">
              <a:buFont typeface="Wingdings" panose="05000000000000000000" pitchFamily="2" charset="2"/>
              <a:buChar char="§"/>
            </a:pPr>
            <a:r>
              <a:rPr lang="en-US" dirty="0"/>
              <a:t>[0-9]{4} represents the four numbers which can be 0-9.</a:t>
            </a:r>
            <a:endParaRPr lang="en-IN" dirty="0"/>
          </a:p>
          <a:p>
            <a:pPr marL="1200150" lvl="2" indent="-285750">
              <a:buFont typeface="Wingdings" panose="05000000000000000000" pitchFamily="2" charset="2"/>
              <a:buChar char="§"/>
            </a:pPr>
            <a:r>
              <a:rPr lang="en-US" dirty="0"/>
              <a:t>[A-Z]{1} represents the one upper case alphabet which can be A to Z</a:t>
            </a:r>
            <a:r>
              <a:rPr lang="en-US" dirty="0" smtClean="0"/>
              <a:t>.</a:t>
            </a:r>
            <a:endParaRPr lang="en-IN" dirty="0"/>
          </a:p>
        </p:txBody>
      </p:sp>
    </p:spTree>
    <p:extLst>
      <p:ext uri="{BB962C8B-B14F-4D97-AF65-F5344CB8AC3E}">
        <p14:creationId xmlns:p14="http://schemas.microsoft.com/office/powerpoint/2010/main" val="3769175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9839681" cy="461665"/>
          </a:xfrm>
          <a:prstGeom prst="rect">
            <a:avLst/>
          </a:prstGeom>
        </p:spPr>
        <p:txBody>
          <a:bodyPr wrap="none">
            <a:spAutoFit/>
          </a:bodyPr>
          <a:lstStyle/>
          <a:p>
            <a:r>
              <a:rPr lang="en-US" altLang="en-US" sz="2400" b="1" dirty="0">
                <a:solidFill>
                  <a:srgbClr val="4BACC6">
                    <a:lumMod val="20000"/>
                    <a:lumOff val="80000"/>
                  </a:srgbClr>
                </a:solidFill>
              </a:rPr>
              <a:t>Q8 : </a:t>
            </a:r>
            <a:r>
              <a:rPr lang="en-US" altLang="en-US" sz="2400" b="1" dirty="0">
                <a:solidFill>
                  <a:srgbClr val="0033CC"/>
                </a:solidFill>
              </a:rPr>
              <a:t>User App Field Validations using Regular Expression - Field Validations</a:t>
            </a:r>
          </a:p>
        </p:txBody>
      </p:sp>
      <p:sp>
        <p:nvSpPr>
          <p:cNvPr id="5" name="Rectangle 4"/>
          <p:cNvSpPr/>
          <p:nvPr/>
        </p:nvSpPr>
        <p:spPr>
          <a:xfrm>
            <a:off x="455612" y="766465"/>
            <a:ext cx="11201400" cy="5035353"/>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en-US" b="1" dirty="0"/>
              <a:t>Passport Number – </a:t>
            </a:r>
            <a:r>
              <a:rPr lang="en-US" b="1" dirty="0" err="1"/>
              <a:t>textfield</a:t>
            </a:r>
            <a:endParaRPr lang="en-IN" dirty="0"/>
          </a:p>
          <a:p>
            <a:pPr marL="742950" lvl="1" indent="-285750">
              <a:lnSpc>
                <a:spcPct val="150000"/>
              </a:lnSpc>
              <a:buFont typeface="Arial" panose="020B0604020202020204" pitchFamily="34" charset="0"/>
              <a:buChar char="•"/>
            </a:pPr>
            <a:r>
              <a:rPr lang="en-US" dirty="0"/>
              <a:t>Required field validation.</a:t>
            </a:r>
            <a:endParaRPr lang="en-IN" dirty="0"/>
          </a:p>
          <a:p>
            <a:pPr marL="742950" lvl="1" indent="-285750">
              <a:lnSpc>
                <a:spcPct val="150000"/>
              </a:lnSpc>
              <a:buFont typeface="Arial" panose="020B0604020202020204" pitchFamily="34" charset="0"/>
              <a:buChar char="•"/>
            </a:pPr>
            <a:r>
              <a:rPr lang="en-US" dirty="0"/>
              <a:t>Pattern Validation - </a:t>
            </a:r>
            <a:r>
              <a:rPr lang="en-US" b="1" dirty="0"/>
              <a:t>"^[A-PR-</a:t>
            </a:r>
            <a:r>
              <a:rPr lang="en-US" b="1" dirty="0" err="1"/>
              <a:t>WYa</a:t>
            </a:r>
            <a:r>
              <a:rPr lang="en-US" b="1" dirty="0"/>
              <a:t>-</a:t>
            </a:r>
            <a:r>
              <a:rPr lang="en-US" b="1" dirty="0" err="1"/>
              <a:t>pr-wy</a:t>
            </a:r>
            <a:r>
              <a:rPr lang="en-US" b="1" dirty="0"/>
              <a:t>][1-9]</a:t>
            </a:r>
            <a:r>
              <a:rPr lang="en-US" b="1" u="sng" dirty="0">
                <a:hlinkClick r:id="rId3"/>
              </a:rPr>
              <a:t>\\d\\s?\\d{4}[1-9]$</a:t>
            </a:r>
            <a:r>
              <a:rPr lang="en-US" b="1" dirty="0"/>
              <a:t>"</a:t>
            </a:r>
            <a:endParaRPr lang="en-IN" dirty="0"/>
          </a:p>
          <a:p>
            <a:pPr>
              <a:lnSpc>
                <a:spcPct val="150000"/>
              </a:lnSpc>
            </a:pPr>
            <a:r>
              <a:rPr lang="en-US" b="1" dirty="0" smtClean="0"/>
              <a:t>	Only </a:t>
            </a:r>
            <a:r>
              <a:rPr lang="en-US" b="1" dirty="0"/>
              <a:t>pattern matched values are allowed, where:</a:t>
            </a:r>
            <a:endParaRPr lang="en-IN" dirty="0"/>
          </a:p>
          <a:p>
            <a:pPr marL="1200150" lvl="2" indent="-285750">
              <a:lnSpc>
                <a:spcPct val="150000"/>
              </a:lnSpc>
              <a:buFont typeface="Wingdings" panose="05000000000000000000" pitchFamily="2" charset="2"/>
              <a:buChar char="§"/>
            </a:pPr>
            <a:r>
              <a:rPr lang="en-US" dirty="0"/>
              <a:t>^ represents the starting of the string.</a:t>
            </a:r>
            <a:endParaRPr lang="en-IN" dirty="0"/>
          </a:p>
          <a:p>
            <a:pPr marL="1200150" lvl="2" indent="-285750">
              <a:lnSpc>
                <a:spcPct val="150000"/>
              </a:lnSpc>
              <a:buFont typeface="Wingdings" panose="05000000000000000000" pitchFamily="2" charset="2"/>
              <a:buChar char="§"/>
            </a:pPr>
            <a:r>
              <a:rPr lang="en-US" dirty="0"/>
              <a:t>[A-PR-</a:t>
            </a:r>
            <a:r>
              <a:rPr lang="en-US" dirty="0" err="1"/>
              <a:t>WYa</a:t>
            </a:r>
            <a:r>
              <a:rPr lang="en-US" dirty="0"/>
              <a:t>-</a:t>
            </a:r>
            <a:r>
              <a:rPr lang="en-US" dirty="0" err="1"/>
              <a:t>pr-wy</a:t>
            </a:r>
            <a:r>
              <a:rPr lang="en-US" dirty="0"/>
              <a:t>] represents the string should start with A-Z excluding Q, X, and Z.</a:t>
            </a:r>
            <a:endParaRPr lang="en-IN" dirty="0"/>
          </a:p>
          <a:p>
            <a:pPr marL="1200150" lvl="2" indent="-285750">
              <a:lnSpc>
                <a:spcPct val="150000"/>
              </a:lnSpc>
              <a:buFont typeface="Wingdings" panose="05000000000000000000" pitchFamily="2" charset="2"/>
              <a:buChar char="§"/>
            </a:pPr>
            <a:r>
              <a:rPr lang="en-US" dirty="0"/>
              <a:t>[1-9] represents the second character should be any number from 1-9.</a:t>
            </a:r>
            <a:endParaRPr lang="en-IN" dirty="0"/>
          </a:p>
          <a:p>
            <a:pPr marL="1200150" lvl="2" indent="-285750">
              <a:lnSpc>
                <a:spcPct val="150000"/>
              </a:lnSpc>
              <a:buFont typeface="Wingdings" panose="05000000000000000000" pitchFamily="2" charset="2"/>
              <a:buChar char="§"/>
            </a:pPr>
            <a:r>
              <a:rPr lang="en-US" dirty="0"/>
              <a:t>\\d represents the third character should be any number from 0-9.</a:t>
            </a:r>
            <a:endParaRPr lang="en-IN" dirty="0"/>
          </a:p>
          <a:p>
            <a:pPr marL="1200150" lvl="2" indent="-285750">
              <a:lnSpc>
                <a:spcPct val="150000"/>
              </a:lnSpc>
              <a:buFont typeface="Wingdings" panose="05000000000000000000" pitchFamily="2" charset="2"/>
              <a:buChar char="§"/>
            </a:pPr>
            <a:r>
              <a:rPr lang="en-US" dirty="0"/>
              <a:t>\\s? represents the string should be zero or one white space character.</a:t>
            </a:r>
            <a:endParaRPr lang="en-IN" dirty="0"/>
          </a:p>
          <a:p>
            <a:pPr marL="1200150" lvl="2" indent="-285750">
              <a:lnSpc>
                <a:spcPct val="150000"/>
              </a:lnSpc>
              <a:buFont typeface="Wingdings" panose="05000000000000000000" pitchFamily="2" charset="2"/>
              <a:buChar char="§"/>
            </a:pPr>
            <a:r>
              <a:rPr lang="en-US" dirty="0"/>
              <a:t>\\d{4} represents the next four characters should be any number from 0-9.</a:t>
            </a:r>
            <a:endParaRPr lang="en-IN" dirty="0"/>
          </a:p>
          <a:p>
            <a:pPr marL="1200150" lvl="2" indent="-285750">
              <a:lnSpc>
                <a:spcPct val="150000"/>
              </a:lnSpc>
              <a:buFont typeface="Wingdings" panose="05000000000000000000" pitchFamily="2" charset="2"/>
              <a:buChar char="§"/>
            </a:pPr>
            <a:r>
              <a:rPr lang="en-US" dirty="0"/>
              <a:t>[1-9] represents the last character should be any number from 1-9.</a:t>
            </a:r>
            <a:endParaRPr lang="en-IN" dirty="0"/>
          </a:p>
          <a:p>
            <a:pPr marL="1200150" lvl="2" indent="-285750">
              <a:lnSpc>
                <a:spcPct val="150000"/>
              </a:lnSpc>
              <a:buFont typeface="Wingdings" panose="05000000000000000000" pitchFamily="2" charset="2"/>
              <a:buChar char="§"/>
            </a:pPr>
            <a:r>
              <a:rPr lang="en-US" dirty="0"/>
              <a:t>$ represents the ending of the string</a:t>
            </a:r>
            <a:r>
              <a:rPr lang="en-US" dirty="0" smtClean="0"/>
              <a:t>.</a:t>
            </a:r>
            <a:endParaRPr lang="en-IN" dirty="0"/>
          </a:p>
        </p:txBody>
      </p:sp>
    </p:spTree>
    <p:extLst>
      <p:ext uri="{BB962C8B-B14F-4D97-AF65-F5344CB8AC3E}">
        <p14:creationId xmlns:p14="http://schemas.microsoft.com/office/powerpoint/2010/main" val="3769614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9839681" cy="461665"/>
          </a:xfrm>
          <a:prstGeom prst="rect">
            <a:avLst/>
          </a:prstGeom>
        </p:spPr>
        <p:txBody>
          <a:bodyPr wrap="none">
            <a:spAutoFit/>
          </a:bodyPr>
          <a:lstStyle/>
          <a:p>
            <a:r>
              <a:rPr lang="en-US" altLang="en-US" sz="2400" b="1" dirty="0">
                <a:solidFill>
                  <a:srgbClr val="4BACC6">
                    <a:lumMod val="20000"/>
                    <a:lumOff val="80000"/>
                  </a:srgbClr>
                </a:solidFill>
              </a:rPr>
              <a:t>Q8 : </a:t>
            </a:r>
            <a:r>
              <a:rPr lang="en-US" altLang="en-US" sz="2400" b="1" dirty="0">
                <a:solidFill>
                  <a:srgbClr val="0033CC"/>
                </a:solidFill>
              </a:rPr>
              <a:t>User App Field Validations using Regular Expression - Field Validations</a:t>
            </a:r>
          </a:p>
        </p:txBody>
      </p:sp>
      <p:sp>
        <p:nvSpPr>
          <p:cNvPr id="5" name="Rectangle 4"/>
          <p:cNvSpPr/>
          <p:nvPr/>
        </p:nvSpPr>
        <p:spPr>
          <a:xfrm>
            <a:off x="455612" y="766465"/>
            <a:ext cx="11201400" cy="3831818"/>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en-US" b="1" dirty="0"/>
              <a:t>Currency – </a:t>
            </a:r>
            <a:r>
              <a:rPr lang="en-US" b="1" dirty="0" err="1"/>
              <a:t>textfield</a:t>
            </a:r>
            <a:endParaRPr lang="en-IN" dirty="0"/>
          </a:p>
          <a:p>
            <a:pPr marL="742950" lvl="1" indent="-285750">
              <a:lnSpc>
                <a:spcPct val="150000"/>
              </a:lnSpc>
              <a:buFont typeface="Arial" panose="020B0604020202020204" pitchFamily="34" charset="0"/>
              <a:buChar char="•"/>
            </a:pPr>
            <a:r>
              <a:rPr lang="en-US" dirty="0"/>
              <a:t>Required field validation.</a:t>
            </a:r>
            <a:endParaRPr lang="en-IN" dirty="0"/>
          </a:p>
          <a:p>
            <a:pPr marL="742950" lvl="1" indent="-285750">
              <a:lnSpc>
                <a:spcPct val="150000"/>
              </a:lnSpc>
              <a:buFont typeface="Arial" panose="020B0604020202020204" pitchFamily="34" charset="0"/>
              <a:buChar char="•"/>
            </a:pPr>
            <a:r>
              <a:rPr lang="en-US" dirty="0"/>
              <a:t>Pattern Validation – </a:t>
            </a:r>
            <a:r>
              <a:rPr lang="en-US" b="1" dirty="0"/>
              <a:t>"^[0-9]+(\.[0-9]{2})?$"</a:t>
            </a:r>
            <a:endParaRPr lang="en-IN" dirty="0"/>
          </a:p>
          <a:p>
            <a:pPr>
              <a:lnSpc>
                <a:spcPct val="150000"/>
              </a:lnSpc>
            </a:pPr>
            <a:r>
              <a:rPr lang="en-US" b="1" dirty="0" smtClean="0"/>
              <a:t>	Only </a:t>
            </a:r>
            <a:r>
              <a:rPr lang="en-US" b="1" dirty="0"/>
              <a:t>pattern matched values are allowed, where:</a:t>
            </a:r>
            <a:endParaRPr lang="en-IN" dirty="0"/>
          </a:p>
          <a:p>
            <a:pPr marL="1200150" lvl="2" indent="-285750">
              <a:lnSpc>
                <a:spcPct val="150000"/>
              </a:lnSpc>
              <a:buFont typeface="Wingdings" panose="05000000000000000000" pitchFamily="2" charset="2"/>
              <a:buChar char="§"/>
            </a:pPr>
            <a:r>
              <a:rPr lang="en-US" dirty="0"/>
              <a:t>^ represents the starting of the string.</a:t>
            </a:r>
            <a:endParaRPr lang="en-IN" dirty="0"/>
          </a:p>
          <a:p>
            <a:pPr marL="1200150" lvl="2" indent="-285750">
              <a:lnSpc>
                <a:spcPct val="150000"/>
              </a:lnSpc>
              <a:buFont typeface="Wingdings" panose="05000000000000000000" pitchFamily="2" charset="2"/>
              <a:buChar char="§"/>
            </a:pPr>
            <a:r>
              <a:rPr lang="en-US" dirty="0"/>
              <a:t>[0-9]+ represents any number of numbers from 0-9.</a:t>
            </a:r>
            <a:endParaRPr lang="en-IN" dirty="0"/>
          </a:p>
          <a:p>
            <a:pPr marL="1200150" lvl="2" indent="-285750">
              <a:lnSpc>
                <a:spcPct val="150000"/>
              </a:lnSpc>
              <a:buFont typeface="Wingdings" panose="05000000000000000000" pitchFamily="2" charset="2"/>
              <a:buChar char="§"/>
            </a:pPr>
            <a:r>
              <a:rPr lang="en-US" dirty="0"/>
              <a:t>\. represents a allowed decimal point value.</a:t>
            </a:r>
            <a:endParaRPr lang="en-IN" dirty="0"/>
          </a:p>
          <a:p>
            <a:pPr marL="1200150" lvl="2" indent="-285750">
              <a:lnSpc>
                <a:spcPct val="150000"/>
              </a:lnSpc>
              <a:buFont typeface="Wingdings" panose="05000000000000000000" pitchFamily="2" charset="2"/>
              <a:buChar char="§"/>
            </a:pPr>
            <a:r>
              <a:rPr lang="en-US" dirty="0"/>
              <a:t>[0-9]{2} represents the two numbers which can be 0-9</a:t>
            </a:r>
            <a:r>
              <a:rPr lang="en-US" dirty="0" smtClean="0"/>
              <a:t>.</a:t>
            </a:r>
            <a:endParaRPr lang="en-IN" dirty="0" smtClean="0"/>
          </a:p>
          <a:p>
            <a:pPr marL="1200150" lvl="2" indent="-285750">
              <a:lnSpc>
                <a:spcPct val="150000"/>
              </a:lnSpc>
              <a:buFont typeface="Wingdings" panose="05000000000000000000" pitchFamily="2" charset="2"/>
              <a:buChar char="§"/>
            </a:pPr>
            <a:r>
              <a:rPr lang="en-US" dirty="0" smtClean="0"/>
              <a:t>(\.[</a:t>
            </a:r>
            <a:r>
              <a:rPr lang="en-US" dirty="0"/>
              <a:t>0-9]{2})? represents decimal point and two numbers as optional</a:t>
            </a:r>
            <a:r>
              <a:rPr lang="en-US" dirty="0" smtClean="0"/>
              <a:t>.</a:t>
            </a:r>
            <a:endParaRPr lang="en-IN" dirty="0"/>
          </a:p>
        </p:txBody>
      </p:sp>
    </p:spTree>
    <p:extLst>
      <p:ext uri="{BB962C8B-B14F-4D97-AF65-F5344CB8AC3E}">
        <p14:creationId xmlns:p14="http://schemas.microsoft.com/office/powerpoint/2010/main" val="6950636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8402621" cy="461665"/>
          </a:xfrm>
          <a:prstGeom prst="rect">
            <a:avLst/>
          </a:prstGeom>
        </p:spPr>
        <p:txBody>
          <a:bodyPr wrap="none">
            <a:spAutoFit/>
          </a:bodyPr>
          <a:lstStyle/>
          <a:p>
            <a:r>
              <a:rPr lang="en-US" altLang="en-US" sz="2400" b="1" dirty="0" smtClean="0">
                <a:solidFill>
                  <a:srgbClr val="4BACC6">
                    <a:lumMod val="20000"/>
                    <a:lumOff val="80000"/>
                  </a:srgbClr>
                </a:solidFill>
              </a:rPr>
              <a:t>Q8 : </a:t>
            </a:r>
            <a:r>
              <a:rPr lang="en-US" altLang="en-US" sz="2400" b="1" dirty="0">
                <a:solidFill>
                  <a:srgbClr val="0033CC"/>
                </a:solidFill>
              </a:rPr>
              <a:t>Istanbul Code Coverage Report for User Details </a:t>
            </a:r>
            <a:r>
              <a:rPr lang="en-US" altLang="en-US" sz="2400" b="1" dirty="0" smtClean="0">
                <a:solidFill>
                  <a:srgbClr val="0033CC"/>
                </a:solidFill>
              </a:rPr>
              <a:t>Component</a:t>
            </a:r>
            <a:endParaRPr lang="en-US" altLang="en-US" sz="2400" b="1" dirty="0">
              <a:solidFill>
                <a:srgbClr val="0033CC"/>
              </a:solidFill>
            </a:endParaRPr>
          </a:p>
        </p:txBody>
      </p:sp>
      <p:sp>
        <p:nvSpPr>
          <p:cNvPr id="2" name="Rectangle 1"/>
          <p:cNvSpPr/>
          <p:nvPr/>
        </p:nvSpPr>
        <p:spPr>
          <a:xfrm>
            <a:off x="6397625" y="3106494"/>
            <a:ext cx="5791200" cy="1338828"/>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6515100" algn="l"/>
              </a:tabLst>
            </a:pPr>
            <a:r>
              <a:rPr lang="en-IN" b="1" dirty="0">
                <a:latin typeface="Arial" panose="020B0604020202020204" pitchFamily="34" charset="0"/>
                <a:ea typeface="Batang"/>
              </a:rPr>
              <a:t>Unit Test Cases executed  : 30 Unit Test Cases.</a:t>
            </a:r>
            <a:endParaRPr lang="en-IN" dirty="0">
              <a:latin typeface="Times New Roman" panose="02020603050405020304" pitchFamily="18" charset="0"/>
              <a:ea typeface="Batang"/>
            </a:endParaRPr>
          </a:p>
          <a:p>
            <a:pPr marL="342900" lvl="0" indent="-342900" algn="just">
              <a:lnSpc>
                <a:spcPct val="150000"/>
              </a:lnSpc>
              <a:spcAft>
                <a:spcPts val="0"/>
              </a:spcAft>
              <a:buFont typeface="Symbol" panose="05050102010706020507" pitchFamily="18" charset="2"/>
              <a:buChar char=""/>
              <a:tabLst>
                <a:tab pos="6515100" algn="l"/>
              </a:tabLst>
            </a:pPr>
            <a:r>
              <a:rPr lang="en-IN" b="1" dirty="0">
                <a:latin typeface="Arial" panose="020B0604020202020204" pitchFamily="34" charset="0"/>
                <a:ea typeface="Batang"/>
              </a:rPr>
              <a:t>Passed Unit Tests              :  30 Unit Test Cases.</a:t>
            </a:r>
            <a:endParaRPr lang="en-IN" dirty="0">
              <a:latin typeface="Times New Roman" panose="02020603050405020304" pitchFamily="18" charset="0"/>
              <a:ea typeface="Batang"/>
            </a:endParaRPr>
          </a:p>
          <a:p>
            <a:pPr marL="342900" lvl="0" indent="-342900" algn="just">
              <a:lnSpc>
                <a:spcPct val="150000"/>
              </a:lnSpc>
              <a:spcAft>
                <a:spcPts val="0"/>
              </a:spcAft>
              <a:buFont typeface="Symbol" panose="05050102010706020507" pitchFamily="18" charset="2"/>
              <a:buChar char=""/>
              <a:tabLst>
                <a:tab pos="6515100" algn="l"/>
              </a:tabLst>
            </a:pPr>
            <a:r>
              <a:rPr lang="en-IN" b="1" dirty="0">
                <a:latin typeface="Arial" panose="020B0604020202020204" pitchFamily="34" charset="0"/>
                <a:ea typeface="Batang"/>
              </a:rPr>
              <a:t>Failed Unit Tests                :  0 Unit Test Cases.</a:t>
            </a:r>
            <a:endParaRPr lang="en-IN" dirty="0">
              <a:effectLst/>
              <a:latin typeface="Times New Roman" panose="02020603050405020304" pitchFamily="18" charset="0"/>
              <a:ea typeface="Batang"/>
            </a:endParaRPr>
          </a:p>
        </p:txBody>
      </p:sp>
      <p:pic>
        <p:nvPicPr>
          <p:cNvPr id="3" name="Picture 2"/>
          <p:cNvPicPr>
            <a:picLocks noChangeAspect="1"/>
          </p:cNvPicPr>
          <p:nvPr/>
        </p:nvPicPr>
        <p:blipFill>
          <a:blip r:embed="rId3"/>
          <a:stretch>
            <a:fillRect/>
          </a:stretch>
        </p:blipFill>
        <p:spPr>
          <a:xfrm>
            <a:off x="1" y="693817"/>
            <a:ext cx="6315956" cy="6164183"/>
          </a:xfrm>
          <a:prstGeom prst="rect">
            <a:avLst/>
          </a:prstGeom>
        </p:spPr>
      </p:pic>
    </p:spTree>
    <p:extLst>
      <p:ext uri="{BB962C8B-B14F-4D97-AF65-F5344CB8AC3E}">
        <p14:creationId xmlns:p14="http://schemas.microsoft.com/office/powerpoint/2010/main" val="32593845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8317662" cy="461665"/>
          </a:xfrm>
          <a:prstGeom prst="rect">
            <a:avLst/>
          </a:prstGeom>
        </p:spPr>
        <p:txBody>
          <a:bodyPr wrap="none">
            <a:spAutoFit/>
          </a:bodyPr>
          <a:lstStyle/>
          <a:p>
            <a:r>
              <a:rPr lang="en-US" altLang="en-US" sz="2400" b="1" dirty="0">
                <a:solidFill>
                  <a:srgbClr val="4BACC6">
                    <a:lumMod val="20000"/>
                    <a:lumOff val="80000"/>
                  </a:srgbClr>
                </a:solidFill>
              </a:rPr>
              <a:t>Q8 : </a:t>
            </a:r>
            <a:r>
              <a:rPr lang="en-US" altLang="en-US" sz="2400" b="1" dirty="0">
                <a:solidFill>
                  <a:srgbClr val="0033CC"/>
                </a:solidFill>
              </a:rPr>
              <a:t>Istanbul Code Coverage Report for User Details Component</a:t>
            </a:r>
          </a:p>
        </p:txBody>
      </p:sp>
      <p:pic>
        <p:nvPicPr>
          <p:cNvPr id="5" name="Picture 4"/>
          <p:cNvPicPr>
            <a:picLocks noChangeAspect="1"/>
          </p:cNvPicPr>
          <p:nvPr/>
        </p:nvPicPr>
        <p:blipFill>
          <a:blip r:embed="rId3"/>
          <a:stretch>
            <a:fillRect/>
          </a:stretch>
        </p:blipFill>
        <p:spPr>
          <a:xfrm>
            <a:off x="150812" y="766465"/>
            <a:ext cx="7848600" cy="6084737"/>
          </a:xfrm>
          <a:prstGeom prst="rect">
            <a:avLst/>
          </a:prstGeom>
        </p:spPr>
      </p:pic>
    </p:spTree>
    <p:extLst>
      <p:ext uri="{BB962C8B-B14F-4D97-AF65-F5344CB8AC3E}">
        <p14:creationId xmlns:p14="http://schemas.microsoft.com/office/powerpoint/2010/main" val="2256407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7202934" cy="523220"/>
          </a:xfrm>
          <a:prstGeom prst="rect">
            <a:avLst/>
          </a:prstGeom>
        </p:spPr>
        <p:txBody>
          <a:bodyPr wrap="none">
            <a:spAutoFit/>
          </a:bodyPr>
          <a:lstStyle/>
          <a:p>
            <a:r>
              <a:rPr lang="en-US" altLang="en-US" sz="2800" b="1" dirty="0" smtClean="0">
                <a:solidFill>
                  <a:schemeClr val="accent5">
                    <a:lumMod val="20000"/>
                    <a:lumOff val="80000"/>
                  </a:schemeClr>
                </a:solidFill>
              </a:rPr>
              <a:t>Q1 : </a:t>
            </a:r>
            <a:r>
              <a:rPr lang="en-US" altLang="en-US" sz="2400" b="1" dirty="0">
                <a:solidFill>
                  <a:srgbClr val="0033CC"/>
                </a:solidFill>
              </a:rPr>
              <a:t>DI Components &amp; Types of Dependency </a:t>
            </a:r>
            <a:r>
              <a:rPr lang="en-US" altLang="en-US" sz="2400" b="1" dirty="0" smtClean="0">
                <a:solidFill>
                  <a:srgbClr val="0033CC"/>
                </a:solidFill>
              </a:rPr>
              <a:t>Injection</a:t>
            </a:r>
            <a:endParaRPr lang="en-US" altLang="en-US" sz="2400" b="1" dirty="0">
              <a:solidFill>
                <a:srgbClr val="0033CC"/>
              </a:solidFill>
            </a:endParaRPr>
          </a:p>
        </p:txBody>
      </p:sp>
      <p:sp>
        <p:nvSpPr>
          <p:cNvPr id="2" name="Rectangle 1"/>
          <p:cNvSpPr/>
          <p:nvPr/>
        </p:nvSpPr>
        <p:spPr>
          <a:xfrm>
            <a:off x="650779" y="860355"/>
            <a:ext cx="10515600" cy="1754326"/>
          </a:xfrm>
          <a:prstGeom prst="rect">
            <a:avLst/>
          </a:prstGeom>
        </p:spPr>
        <p:txBody>
          <a:bodyPr wrap="square">
            <a:spAutoFit/>
          </a:bodyPr>
          <a:lstStyle/>
          <a:p>
            <a:pPr lvl="0" algn="just">
              <a:lnSpc>
                <a:spcPct val="150000"/>
              </a:lnSpc>
              <a:spcAft>
                <a:spcPts val="0"/>
              </a:spcAft>
              <a:buSzPts val="1000"/>
              <a:tabLst>
                <a:tab pos="457200" algn="l"/>
              </a:tabLst>
            </a:pPr>
            <a:r>
              <a:rPr lang="en-IN" b="1" u="sng" dirty="0"/>
              <a:t>DI Components </a:t>
            </a:r>
            <a:endParaRPr lang="en-IN" b="1" u="sng" dirty="0" smtClean="0"/>
          </a:p>
          <a:p>
            <a:pPr marL="342900" lvl="0" indent="-342900" algn="just">
              <a:lnSpc>
                <a:spcPct val="150000"/>
              </a:lnSpc>
              <a:spcAft>
                <a:spcPts val="0"/>
              </a:spcAft>
              <a:buSzPts val="1000"/>
              <a:buFont typeface="Symbol" panose="05050102010706020507" pitchFamily="18" charset="2"/>
              <a:buChar char=""/>
              <a:tabLst>
                <a:tab pos="457200" algn="l"/>
              </a:tabLst>
            </a:pPr>
            <a:r>
              <a:rPr lang="en-IN" b="1" spc="-5" dirty="0" smtClean="0">
                <a:solidFill>
                  <a:srgbClr val="292929"/>
                </a:solidFill>
                <a:ea typeface="Times New Roman" panose="02020603050405020304" pitchFamily="18" charset="0"/>
              </a:rPr>
              <a:t>Client </a:t>
            </a:r>
            <a:r>
              <a:rPr lang="en-IN" b="1" spc="-5" dirty="0">
                <a:solidFill>
                  <a:srgbClr val="292929"/>
                </a:solidFill>
                <a:ea typeface="Times New Roman" panose="02020603050405020304" pitchFamily="18" charset="0"/>
              </a:rPr>
              <a:t>Class:</a:t>
            </a:r>
            <a:r>
              <a:rPr lang="en-IN" spc="-5" dirty="0">
                <a:solidFill>
                  <a:srgbClr val="292929"/>
                </a:solidFill>
                <a:ea typeface="Times New Roman" panose="02020603050405020304" pitchFamily="18" charset="0"/>
              </a:rPr>
              <a:t> This is the dependent class and is dependent on the Service class.</a:t>
            </a:r>
            <a:endParaRPr lang="en-IN" dirty="0">
              <a:ea typeface="Batang"/>
            </a:endParaRPr>
          </a:p>
          <a:p>
            <a:pPr marL="342900" lvl="0" indent="-342900" algn="just">
              <a:lnSpc>
                <a:spcPct val="150000"/>
              </a:lnSpc>
              <a:spcAft>
                <a:spcPts val="0"/>
              </a:spcAft>
              <a:buSzPts val="1000"/>
              <a:buFont typeface="Symbol" panose="05050102010706020507" pitchFamily="18" charset="2"/>
              <a:buChar char=""/>
              <a:tabLst>
                <a:tab pos="457200" algn="l"/>
              </a:tabLst>
            </a:pPr>
            <a:r>
              <a:rPr lang="en-IN" b="1" spc="-5" dirty="0">
                <a:solidFill>
                  <a:srgbClr val="292929"/>
                </a:solidFill>
                <a:ea typeface="Times New Roman" panose="02020603050405020304" pitchFamily="18" charset="0"/>
              </a:rPr>
              <a:t>Service Class:</a:t>
            </a:r>
            <a:r>
              <a:rPr lang="en-IN" spc="-5" dirty="0">
                <a:solidFill>
                  <a:srgbClr val="292929"/>
                </a:solidFill>
                <a:ea typeface="Times New Roman" panose="02020603050405020304" pitchFamily="18" charset="0"/>
              </a:rPr>
              <a:t> This class provides a service to the client class.</a:t>
            </a:r>
            <a:endParaRPr lang="en-IN" dirty="0">
              <a:ea typeface="Batang"/>
            </a:endParaRPr>
          </a:p>
          <a:p>
            <a:pPr marL="342900" lvl="0" indent="-342900" algn="just">
              <a:lnSpc>
                <a:spcPct val="150000"/>
              </a:lnSpc>
              <a:spcAft>
                <a:spcPts val="0"/>
              </a:spcAft>
              <a:buSzPts val="1000"/>
              <a:buFont typeface="Symbol" panose="05050102010706020507" pitchFamily="18" charset="2"/>
              <a:buChar char=""/>
              <a:tabLst>
                <a:tab pos="457200" algn="l"/>
              </a:tabLst>
            </a:pPr>
            <a:r>
              <a:rPr lang="en-IN" b="1" spc="-5" dirty="0">
                <a:solidFill>
                  <a:srgbClr val="292929"/>
                </a:solidFill>
                <a:ea typeface="Times New Roman" panose="02020603050405020304" pitchFamily="18" charset="0"/>
              </a:rPr>
              <a:t>Injector Class:</a:t>
            </a:r>
            <a:r>
              <a:rPr lang="en-IN" spc="-5" dirty="0">
                <a:solidFill>
                  <a:srgbClr val="292929"/>
                </a:solidFill>
                <a:ea typeface="Times New Roman" panose="02020603050405020304" pitchFamily="18" charset="0"/>
              </a:rPr>
              <a:t> This class is responsible for injecting the service class object into the client class</a:t>
            </a:r>
            <a:endParaRPr lang="en-IN" dirty="0">
              <a:effectLst/>
              <a:ea typeface="Batang"/>
            </a:endParaRPr>
          </a:p>
        </p:txBody>
      </p:sp>
      <p:sp>
        <p:nvSpPr>
          <p:cNvPr id="3" name="Rectangle 2"/>
          <p:cNvSpPr/>
          <p:nvPr/>
        </p:nvSpPr>
        <p:spPr>
          <a:xfrm>
            <a:off x="574579" y="2987494"/>
            <a:ext cx="10591800" cy="3416320"/>
          </a:xfrm>
          <a:prstGeom prst="rect">
            <a:avLst/>
          </a:prstGeom>
        </p:spPr>
        <p:txBody>
          <a:bodyPr wrap="square">
            <a:spAutoFit/>
          </a:bodyPr>
          <a:lstStyle/>
          <a:p>
            <a:pPr>
              <a:lnSpc>
                <a:spcPct val="150000"/>
              </a:lnSpc>
            </a:pPr>
            <a:r>
              <a:rPr lang="en-IN" b="1" u="sng" dirty="0"/>
              <a:t>Types of Dependency </a:t>
            </a:r>
            <a:r>
              <a:rPr lang="en-IN" b="1" u="sng" dirty="0" smtClean="0"/>
              <a:t>Injection</a:t>
            </a:r>
            <a:endParaRPr lang="en-IN" u="sng" dirty="0"/>
          </a:p>
          <a:p>
            <a:pPr marL="342900" lvl="0" indent="-342900">
              <a:lnSpc>
                <a:spcPct val="150000"/>
              </a:lnSpc>
              <a:spcAft>
                <a:spcPts val="0"/>
              </a:spcAft>
              <a:buFont typeface="Symbol" panose="05050102010706020507" pitchFamily="18" charset="2"/>
              <a:buChar char=""/>
            </a:pPr>
            <a:r>
              <a:rPr lang="en-IN" b="1" dirty="0" smtClean="0">
                <a:ea typeface="Calibri" panose="020F0502020204030204" pitchFamily="34" charset="0"/>
              </a:rPr>
              <a:t>Constructor </a:t>
            </a:r>
            <a:r>
              <a:rPr lang="en-IN" b="1" dirty="0">
                <a:ea typeface="Calibri" panose="020F0502020204030204" pitchFamily="34" charset="0"/>
              </a:rPr>
              <a:t>Injection:</a:t>
            </a:r>
            <a:r>
              <a:rPr lang="en-IN" dirty="0">
                <a:ea typeface="Calibri" panose="020F0502020204030204" pitchFamily="34" charset="0"/>
              </a:rPr>
              <a:t> In this type of injection, the injector supplies dependency through the client class constructor.</a:t>
            </a:r>
            <a:endParaRPr lang="en-IN" dirty="0">
              <a:ea typeface="Batang"/>
            </a:endParaRPr>
          </a:p>
          <a:p>
            <a:pPr marL="342900" lvl="0" indent="-342900">
              <a:lnSpc>
                <a:spcPct val="150000"/>
              </a:lnSpc>
              <a:spcAft>
                <a:spcPts val="0"/>
              </a:spcAft>
              <a:buFont typeface="Symbol" panose="05050102010706020507" pitchFamily="18" charset="2"/>
              <a:buChar char=""/>
            </a:pPr>
            <a:r>
              <a:rPr lang="en-IN" b="1" dirty="0">
                <a:ea typeface="Calibri" panose="020F0502020204030204" pitchFamily="34" charset="0"/>
              </a:rPr>
              <a:t>Setter Injection / Property Injection:</a:t>
            </a:r>
            <a:r>
              <a:rPr lang="en-IN" dirty="0">
                <a:ea typeface="Calibri" panose="020F0502020204030204" pitchFamily="34" charset="0"/>
              </a:rPr>
              <a:t> In this type of injection, the injector method injects the dependency to the setter method exposed by the </a:t>
            </a:r>
            <a:r>
              <a:rPr lang="en-IN" dirty="0" smtClean="0">
                <a:ea typeface="Calibri" panose="020F0502020204030204" pitchFamily="34" charset="0"/>
              </a:rPr>
              <a:t>client.</a:t>
            </a:r>
          </a:p>
          <a:p>
            <a:pPr marL="342900" lvl="0" indent="-342900">
              <a:lnSpc>
                <a:spcPct val="150000"/>
              </a:lnSpc>
              <a:spcAft>
                <a:spcPts val="0"/>
              </a:spcAft>
              <a:buFont typeface="Symbol" panose="05050102010706020507" pitchFamily="18" charset="2"/>
              <a:buChar char=""/>
            </a:pPr>
            <a:r>
              <a:rPr lang="en-IN" b="1" dirty="0" smtClean="0">
                <a:ea typeface="Calibri" panose="020F0502020204030204" pitchFamily="34" charset="0"/>
              </a:rPr>
              <a:t>Interface </a:t>
            </a:r>
            <a:r>
              <a:rPr lang="en-IN" b="1" dirty="0">
                <a:ea typeface="Calibri" panose="020F0502020204030204" pitchFamily="34" charset="0"/>
              </a:rPr>
              <a:t>Injection:</a:t>
            </a:r>
            <a:r>
              <a:rPr lang="en-IN" dirty="0">
                <a:ea typeface="Calibri" panose="020F0502020204030204" pitchFamily="34" charset="0"/>
              </a:rPr>
              <a:t> In this type of injection, the client class implements an interface which declares the methods to supply the dependency and the injector uses this interface to supply the dependency to the client class.</a:t>
            </a:r>
            <a:endParaRPr lang="en-IN" dirty="0"/>
          </a:p>
        </p:txBody>
      </p:sp>
    </p:spTree>
    <p:extLst>
      <p:ext uri="{BB962C8B-B14F-4D97-AF65-F5344CB8AC3E}">
        <p14:creationId xmlns:p14="http://schemas.microsoft.com/office/powerpoint/2010/main" val="3410889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4608954" cy="461665"/>
          </a:xfrm>
          <a:prstGeom prst="rect">
            <a:avLst/>
          </a:prstGeom>
        </p:spPr>
        <p:txBody>
          <a:bodyPr wrap="none">
            <a:spAutoFit/>
          </a:bodyPr>
          <a:lstStyle/>
          <a:p>
            <a:r>
              <a:rPr lang="en-US" altLang="en-US" sz="2400" b="1" dirty="0" smtClean="0">
                <a:solidFill>
                  <a:srgbClr val="4BACC6">
                    <a:lumMod val="20000"/>
                    <a:lumOff val="80000"/>
                  </a:srgbClr>
                </a:solidFill>
              </a:rPr>
              <a:t>Q8 : </a:t>
            </a:r>
            <a:r>
              <a:rPr lang="en-US" altLang="en-US" sz="2400" b="1" dirty="0">
                <a:solidFill>
                  <a:srgbClr val="0033CC"/>
                </a:solidFill>
              </a:rPr>
              <a:t>Karma Unit Test Cases </a:t>
            </a:r>
            <a:r>
              <a:rPr lang="en-US" altLang="en-US" sz="2400" b="1" dirty="0" smtClean="0">
                <a:solidFill>
                  <a:srgbClr val="0033CC"/>
                </a:solidFill>
              </a:rPr>
              <a:t>Report</a:t>
            </a:r>
            <a:endParaRPr lang="en-US" altLang="en-US" sz="2400" b="1" dirty="0">
              <a:solidFill>
                <a:srgbClr val="0033CC"/>
              </a:solidFill>
            </a:endParaRPr>
          </a:p>
        </p:txBody>
      </p:sp>
      <p:pic>
        <p:nvPicPr>
          <p:cNvPr id="2" name="Picture 1"/>
          <p:cNvPicPr>
            <a:picLocks noChangeAspect="1"/>
          </p:cNvPicPr>
          <p:nvPr/>
        </p:nvPicPr>
        <p:blipFill>
          <a:blip r:embed="rId3"/>
          <a:stretch>
            <a:fillRect/>
          </a:stretch>
        </p:blipFill>
        <p:spPr>
          <a:xfrm>
            <a:off x="74611" y="735758"/>
            <a:ext cx="7896977" cy="6122242"/>
          </a:xfrm>
          <a:prstGeom prst="rect">
            <a:avLst/>
          </a:prstGeom>
        </p:spPr>
      </p:pic>
    </p:spTree>
    <p:extLst>
      <p:ext uri="{BB962C8B-B14F-4D97-AF65-F5344CB8AC3E}">
        <p14:creationId xmlns:p14="http://schemas.microsoft.com/office/powerpoint/2010/main" val="25136792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12188824" cy="675620"/>
          </a:xfrm>
          <a:prstGeom prst="rect">
            <a:avLst/>
          </a:prstGeom>
        </p:spPr>
      </p:pic>
      <p:sp>
        <p:nvSpPr>
          <p:cNvPr id="4" name="Rectangle 3"/>
          <p:cNvSpPr/>
          <p:nvPr/>
        </p:nvSpPr>
        <p:spPr>
          <a:xfrm>
            <a:off x="531812" y="152400"/>
            <a:ext cx="9753600" cy="523220"/>
          </a:xfrm>
          <a:prstGeom prst="rect">
            <a:avLst/>
          </a:prstGeom>
        </p:spPr>
        <p:txBody>
          <a:bodyPr wrap="square">
            <a:spAutoFit/>
          </a:bodyPr>
          <a:lstStyle/>
          <a:p>
            <a:r>
              <a:rPr lang="en-US" altLang="en-US" sz="2800" b="1" dirty="0" smtClean="0">
                <a:solidFill>
                  <a:srgbClr val="4BACC6">
                    <a:lumMod val="20000"/>
                    <a:lumOff val="80000"/>
                  </a:srgbClr>
                </a:solidFill>
              </a:rPr>
              <a:t>Q8 : </a:t>
            </a:r>
            <a:r>
              <a:rPr lang="en-US" altLang="en-US" sz="2400" b="1" dirty="0" smtClean="0">
                <a:solidFill>
                  <a:srgbClr val="0033CC"/>
                </a:solidFill>
              </a:rPr>
              <a:t>Detailed documents with Explanation &amp; Screenshots.</a:t>
            </a:r>
            <a:endParaRPr lang="en-US" altLang="en-US" sz="2400" b="1" dirty="0">
              <a:solidFill>
                <a:srgbClr val="0033CC"/>
              </a:solidFill>
            </a:endParaRPr>
          </a:p>
        </p:txBody>
      </p:sp>
      <p:sp>
        <p:nvSpPr>
          <p:cNvPr id="3" name="TextBox 2"/>
          <p:cNvSpPr txBox="1"/>
          <p:nvPr/>
        </p:nvSpPr>
        <p:spPr>
          <a:xfrm>
            <a:off x="541597" y="828020"/>
            <a:ext cx="8229600" cy="400110"/>
          </a:xfrm>
          <a:prstGeom prst="rect">
            <a:avLst/>
          </a:prstGeom>
          <a:noFill/>
        </p:spPr>
        <p:txBody>
          <a:bodyPr wrap="square" rtlCol="0">
            <a:spAutoFit/>
          </a:bodyPr>
          <a:lstStyle/>
          <a:p>
            <a:r>
              <a:rPr lang="en-US" sz="2000" b="1" u="sng" dirty="0">
                <a:solidFill>
                  <a:srgbClr val="FF0000"/>
                </a:solidFill>
              </a:rPr>
              <a:t>Note: Detailed documents </a:t>
            </a:r>
            <a:r>
              <a:rPr lang="en-US" sz="2000" b="1" u="sng" dirty="0" smtClean="0">
                <a:solidFill>
                  <a:srgbClr val="FF0000"/>
                </a:solidFill>
              </a:rPr>
              <a:t>attached </a:t>
            </a:r>
            <a:r>
              <a:rPr lang="en-US" sz="2000" b="1" u="sng" dirty="0">
                <a:solidFill>
                  <a:srgbClr val="FF0000"/>
                </a:solidFill>
              </a:rPr>
              <a:t>here for further reference</a:t>
            </a:r>
          </a:p>
        </p:txBody>
      </p:sp>
      <p:graphicFrame>
        <p:nvGraphicFramePr>
          <p:cNvPr id="5" name="Object 4"/>
          <p:cNvGraphicFramePr>
            <a:graphicFrameLocks noChangeAspect="1"/>
          </p:cNvGraphicFramePr>
          <p:nvPr>
            <p:extLst>
              <p:ext uri="{D42A27DB-BD31-4B8C-83A1-F6EECF244321}">
                <p14:modId xmlns:p14="http://schemas.microsoft.com/office/powerpoint/2010/main" val="3159116770"/>
              </p:ext>
            </p:extLst>
          </p:nvPr>
        </p:nvGraphicFramePr>
        <p:xfrm>
          <a:off x="608012" y="1219200"/>
          <a:ext cx="6553200" cy="5416550"/>
        </p:xfrm>
        <a:graphic>
          <a:graphicData uri="http://schemas.openxmlformats.org/presentationml/2006/ole">
            <mc:AlternateContent xmlns:mc="http://schemas.openxmlformats.org/markup-compatibility/2006">
              <mc:Choice xmlns:v="urn:schemas-microsoft-com:vml" Requires="v">
                <p:oleObj spid="_x0000_s21556" name="Acrobat Document" r:id="rId4" imgW="5829480" imgH="7543800" progId="AcroExch.Document.DC">
                  <p:embed/>
                </p:oleObj>
              </mc:Choice>
              <mc:Fallback>
                <p:oleObj name="Acrobat Document" r:id="rId4" imgW="5829480" imgH="7543800" progId="AcroExch.Document.DC">
                  <p:embed/>
                  <p:pic>
                    <p:nvPicPr>
                      <p:cNvPr id="0" name=""/>
                      <p:cNvPicPr/>
                      <p:nvPr/>
                    </p:nvPicPr>
                    <p:blipFill>
                      <a:blip r:embed="rId5"/>
                      <a:stretch>
                        <a:fillRect/>
                      </a:stretch>
                    </p:blipFill>
                    <p:spPr>
                      <a:xfrm>
                        <a:off x="608012" y="1219200"/>
                        <a:ext cx="6553200" cy="5416550"/>
                      </a:xfrm>
                      <a:prstGeom prst="rect">
                        <a:avLst/>
                      </a:prstGeom>
                    </p:spPr>
                  </p:pic>
                </p:oleObj>
              </mc:Fallback>
            </mc:AlternateContent>
          </a:graphicData>
        </a:graphic>
      </p:graphicFrame>
    </p:spTree>
    <p:extLst>
      <p:ext uri="{BB962C8B-B14F-4D97-AF65-F5344CB8AC3E}">
        <p14:creationId xmlns:p14="http://schemas.microsoft.com/office/powerpoint/2010/main" val="11992117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3012" y="5943601"/>
            <a:ext cx="1828800" cy="667512"/>
          </a:xfrm>
          <a:prstGeom prst="rect">
            <a:avLst/>
          </a:prstGeom>
        </p:spPr>
      </p:pic>
      <p:sp>
        <p:nvSpPr>
          <p:cNvPr id="3" name="Rectangle 2"/>
          <p:cNvSpPr/>
          <p:nvPr/>
        </p:nvSpPr>
        <p:spPr>
          <a:xfrm>
            <a:off x="1" y="4953000"/>
            <a:ext cx="2970211" cy="461665"/>
          </a:xfrm>
          <a:prstGeom prst="rect">
            <a:avLst/>
          </a:prstGeom>
        </p:spPr>
        <p:txBody>
          <a:bodyPr wrap="square">
            <a:spAutoFit/>
          </a:bodyP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400" b="1" dirty="0" smtClean="0">
                <a:ln w="0"/>
                <a:solidFill>
                  <a:schemeClr val="bg1"/>
                </a:solidFill>
                <a:cs typeface="Arial" pitchFamily="34" charset="0"/>
              </a:rPr>
              <a:t>THANK YOU</a:t>
            </a:r>
            <a:endParaRPr lang="en-US" sz="2400" b="1" dirty="0">
              <a:ln w="0"/>
              <a:solidFill>
                <a:schemeClr val="bg1"/>
              </a:solidFill>
              <a:cs typeface="Arial" pitchFamily="34" charset="0"/>
            </a:endParaRPr>
          </a:p>
        </p:txBody>
      </p:sp>
      <p:pic>
        <p:nvPicPr>
          <p:cNvPr id="12" name="Picture 11"/>
          <p:cNvPicPr>
            <a:picLocks noChangeAspect="1"/>
          </p:cNvPicPr>
          <p:nvPr/>
        </p:nvPicPr>
        <p:blipFill>
          <a:blip r:embed="rId3"/>
          <a:stretch>
            <a:fillRect/>
          </a:stretch>
        </p:blipFill>
        <p:spPr>
          <a:xfrm>
            <a:off x="0" y="23350"/>
            <a:ext cx="5942011" cy="6834650"/>
          </a:xfrm>
          <a:prstGeom prst="rect">
            <a:avLst/>
          </a:prstGeom>
        </p:spPr>
      </p:pic>
      <p:sp>
        <p:nvSpPr>
          <p:cNvPr id="13" name="Text Box 5"/>
          <p:cNvSpPr txBox="1">
            <a:spLocks noChangeArrowheads="1"/>
          </p:cNvSpPr>
          <p:nvPr/>
        </p:nvSpPr>
        <p:spPr bwMode="auto">
          <a:xfrm>
            <a:off x="189705" y="1600200"/>
            <a:ext cx="5562600" cy="89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4350" tIns="49062" rIns="94350" bIns="4906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Clr>
                <a:srgbClr val="000000"/>
              </a:buClr>
              <a:buFont typeface="Book Antiqua" pitchFamily="18" charset="0"/>
              <a:buNone/>
            </a:pPr>
            <a:r>
              <a:rPr lang="en-GB" altLang="en-US" sz="2600" b="1" dirty="0">
                <a:solidFill>
                  <a:srgbClr val="00297A"/>
                </a:solidFill>
                <a:latin typeface="+mj-lt"/>
                <a:cs typeface="Arial" panose="020B0604020202020204" pitchFamily="34" charset="0"/>
              </a:rPr>
              <a:t>KG Information Systems Private </a:t>
            </a:r>
            <a:r>
              <a:rPr lang="en-GB" altLang="en-US" sz="2600" b="1" dirty="0" smtClean="0">
                <a:solidFill>
                  <a:srgbClr val="00297A"/>
                </a:solidFill>
                <a:latin typeface="+mj-lt"/>
                <a:cs typeface="Arial" panose="020B0604020202020204" pitchFamily="34" charset="0"/>
              </a:rPr>
              <a:t>Limited</a:t>
            </a:r>
            <a:endParaRPr lang="en-GB" altLang="en-US" sz="2600" b="1" dirty="0">
              <a:solidFill>
                <a:srgbClr val="00297A"/>
              </a:solidFill>
              <a:latin typeface="+mj-lt"/>
              <a:cs typeface="Arial" panose="020B0604020202020204" pitchFamily="34" charset="0"/>
            </a:endParaRPr>
          </a:p>
        </p:txBody>
      </p:sp>
      <p:sp>
        <p:nvSpPr>
          <p:cNvPr id="15" name="Rectangle 14"/>
          <p:cNvSpPr/>
          <p:nvPr/>
        </p:nvSpPr>
        <p:spPr>
          <a:xfrm>
            <a:off x="1066005" y="3388045"/>
            <a:ext cx="3810000" cy="492443"/>
          </a:xfrm>
          <a:prstGeom prst="rect">
            <a:avLst/>
          </a:prstGeom>
        </p:spPr>
        <p:txBody>
          <a:bodyPr wrap="square">
            <a:spAutoFit/>
          </a:bodyP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600" b="1" dirty="0" smtClean="0">
                <a:ln w="0"/>
                <a:solidFill>
                  <a:srgbClr val="00297A"/>
                </a:solidFill>
                <a:cs typeface="Arial" pitchFamily="34" charset="0"/>
              </a:rPr>
              <a:t>THANK YOU</a:t>
            </a:r>
            <a:endParaRPr lang="en-US" sz="2600" b="1" dirty="0">
              <a:ln w="0"/>
              <a:solidFill>
                <a:srgbClr val="00297A"/>
              </a:solidFill>
              <a:cs typeface="Arial" pitchFamily="34" charset="0"/>
            </a:endParaRPr>
          </a:p>
        </p:txBody>
      </p:sp>
      <p:pic>
        <p:nvPicPr>
          <p:cNvPr id="16" name="Picture 15"/>
          <p:cNvPicPr>
            <a:picLocks noChangeAspect="1"/>
          </p:cNvPicPr>
          <p:nvPr/>
        </p:nvPicPr>
        <p:blipFill>
          <a:blip r:embed="rId4"/>
          <a:stretch>
            <a:fillRect/>
          </a:stretch>
        </p:blipFill>
        <p:spPr>
          <a:xfrm>
            <a:off x="8267474" y="990600"/>
            <a:ext cx="1865538" cy="1849136"/>
          </a:xfrm>
          <a:prstGeom prst="rect">
            <a:avLst/>
          </a:prstGeom>
        </p:spPr>
      </p:pic>
      <p:sp>
        <p:nvSpPr>
          <p:cNvPr id="17" name="Rectangle 16"/>
          <p:cNvSpPr/>
          <p:nvPr/>
        </p:nvSpPr>
        <p:spPr>
          <a:xfrm>
            <a:off x="7295243" y="3800041"/>
            <a:ext cx="3810000" cy="492443"/>
          </a:xfrm>
          <a:prstGeom prst="rect">
            <a:avLst/>
          </a:prstGeom>
        </p:spPr>
        <p:txBody>
          <a:bodyPr wrap="square">
            <a:spAutoFit/>
          </a:bodyP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600" b="1" dirty="0" smtClean="0">
                <a:ln w="0"/>
                <a:solidFill>
                  <a:srgbClr val="00297A"/>
                </a:solidFill>
                <a:cs typeface="Arial" pitchFamily="34" charset="0"/>
              </a:rPr>
              <a:t>AJAY KUMAR R</a:t>
            </a:r>
            <a:endParaRPr lang="en-US" sz="2600" b="1" dirty="0">
              <a:ln w="0"/>
              <a:solidFill>
                <a:srgbClr val="00297A"/>
              </a:solidFill>
              <a:cs typeface="Arial" pitchFamily="34" charset="0"/>
            </a:endParaRPr>
          </a:p>
        </p:txBody>
      </p:sp>
    </p:spTree>
    <p:extLst>
      <p:ext uri="{BB962C8B-B14F-4D97-AF65-F5344CB8AC3E}">
        <p14:creationId xmlns:p14="http://schemas.microsoft.com/office/powerpoint/2010/main" val="1418775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5867400" cy="892552"/>
          </a:xfrm>
          <a:prstGeom prst="rect">
            <a:avLst/>
          </a:prstGeom>
        </p:spPr>
        <p:txBody>
          <a:bodyPr wrap="square">
            <a:spAutoFit/>
          </a:bodyPr>
          <a:lstStyle/>
          <a:p>
            <a:r>
              <a:rPr lang="en-US" altLang="en-US" sz="2800" b="1" dirty="0" smtClean="0">
                <a:solidFill>
                  <a:schemeClr val="accent5">
                    <a:lumMod val="20000"/>
                    <a:lumOff val="80000"/>
                  </a:schemeClr>
                </a:solidFill>
              </a:rPr>
              <a:t>Q1 : </a:t>
            </a:r>
            <a:r>
              <a:rPr lang="en-US" altLang="en-US" sz="2400" b="1" dirty="0">
                <a:solidFill>
                  <a:srgbClr val="0033CC"/>
                </a:solidFill>
              </a:rPr>
              <a:t>Benefits of using Dependency Injection</a:t>
            </a:r>
          </a:p>
          <a:p>
            <a:endParaRPr lang="en-US" altLang="en-US" sz="2400" b="1" dirty="0">
              <a:solidFill>
                <a:srgbClr val="0033CC"/>
              </a:solidFill>
            </a:endParaRPr>
          </a:p>
        </p:txBody>
      </p:sp>
      <p:sp>
        <p:nvSpPr>
          <p:cNvPr id="5" name="Rectangle 4"/>
          <p:cNvSpPr/>
          <p:nvPr/>
        </p:nvSpPr>
        <p:spPr>
          <a:xfrm>
            <a:off x="531812" y="857590"/>
            <a:ext cx="10439400" cy="2308324"/>
          </a:xfrm>
          <a:prstGeom prst="rect">
            <a:avLst/>
          </a:prstGeom>
        </p:spPr>
        <p:txBody>
          <a:bodyPr wrap="square">
            <a:spAutoFit/>
          </a:bodyPr>
          <a:lstStyle/>
          <a:p>
            <a:pPr>
              <a:lnSpc>
                <a:spcPct val="200000"/>
              </a:lnSpc>
              <a:spcAft>
                <a:spcPts val="0"/>
              </a:spcAft>
            </a:pPr>
            <a:r>
              <a:rPr lang="en-IN" b="1" u="sng" dirty="0">
                <a:ea typeface="Calibri" panose="020F0502020204030204" pitchFamily="34" charset="0"/>
              </a:rPr>
              <a:t>Benefits of using Dependency </a:t>
            </a:r>
            <a:r>
              <a:rPr lang="en-IN" b="1" u="sng" dirty="0" smtClean="0">
                <a:ea typeface="Calibri" panose="020F0502020204030204" pitchFamily="34" charset="0"/>
              </a:rPr>
              <a:t>Injection</a:t>
            </a:r>
            <a:endParaRPr lang="en-IN" dirty="0">
              <a:ea typeface="Batang"/>
            </a:endParaRPr>
          </a:p>
          <a:p>
            <a:pPr marL="342900" lvl="0" indent="-342900">
              <a:lnSpc>
                <a:spcPct val="150000"/>
              </a:lnSpc>
              <a:spcAft>
                <a:spcPts val="0"/>
              </a:spcAft>
              <a:buFont typeface="Symbol" panose="05050102010706020507" pitchFamily="18" charset="2"/>
              <a:buChar char=""/>
            </a:pPr>
            <a:r>
              <a:rPr lang="en-IN" dirty="0">
                <a:ea typeface="Calibri" panose="020F0502020204030204" pitchFamily="34" charset="0"/>
              </a:rPr>
              <a:t>Helps in Unit testing.</a:t>
            </a:r>
            <a:endParaRPr lang="en-IN" dirty="0">
              <a:ea typeface="Batang"/>
            </a:endParaRPr>
          </a:p>
          <a:p>
            <a:pPr marL="342900" lvl="0" indent="-342900">
              <a:lnSpc>
                <a:spcPct val="150000"/>
              </a:lnSpc>
              <a:spcAft>
                <a:spcPts val="0"/>
              </a:spcAft>
              <a:buFont typeface="Symbol" panose="05050102010706020507" pitchFamily="18" charset="2"/>
              <a:buChar char=""/>
            </a:pPr>
            <a:r>
              <a:rPr lang="en-IN" dirty="0">
                <a:ea typeface="Calibri" panose="020F0502020204030204" pitchFamily="34" charset="0"/>
              </a:rPr>
              <a:t>Boiler plate code is reduced, as initializing of dependencies is done by the injector component.</a:t>
            </a:r>
            <a:endParaRPr lang="en-IN" dirty="0">
              <a:ea typeface="Batang"/>
            </a:endParaRPr>
          </a:p>
          <a:p>
            <a:pPr marL="342900" lvl="0" indent="-342900">
              <a:lnSpc>
                <a:spcPct val="150000"/>
              </a:lnSpc>
              <a:spcAft>
                <a:spcPts val="0"/>
              </a:spcAft>
              <a:buFont typeface="Symbol" panose="05050102010706020507" pitchFamily="18" charset="2"/>
              <a:buChar char=""/>
            </a:pPr>
            <a:r>
              <a:rPr lang="en-IN" dirty="0">
                <a:ea typeface="Calibri" panose="020F0502020204030204" pitchFamily="34" charset="0"/>
              </a:rPr>
              <a:t>Extending the application becomes </a:t>
            </a:r>
            <a:r>
              <a:rPr lang="en-IN" dirty="0" smtClean="0">
                <a:ea typeface="Calibri" panose="020F0502020204030204" pitchFamily="34" charset="0"/>
              </a:rPr>
              <a:t>easier.</a:t>
            </a:r>
          </a:p>
          <a:p>
            <a:pPr marL="342900" lvl="0" indent="-342900">
              <a:lnSpc>
                <a:spcPct val="150000"/>
              </a:lnSpc>
              <a:spcAft>
                <a:spcPts val="0"/>
              </a:spcAft>
              <a:buFont typeface="Symbol" panose="05050102010706020507" pitchFamily="18" charset="2"/>
              <a:buChar char=""/>
            </a:pPr>
            <a:r>
              <a:rPr lang="en-IN" dirty="0" smtClean="0">
                <a:ea typeface="Calibri" panose="020F0502020204030204" pitchFamily="34" charset="0"/>
              </a:rPr>
              <a:t>Helps </a:t>
            </a:r>
            <a:r>
              <a:rPr lang="en-IN" dirty="0">
                <a:ea typeface="Calibri" panose="020F0502020204030204" pitchFamily="34" charset="0"/>
              </a:rPr>
              <a:t>to enable loose coupling, which is important in application programming.</a:t>
            </a:r>
            <a:endParaRPr lang="en-IN" dirty="0"/>
          </a:p>
        </p:txBody>
      </p:sp>
    </p:spTree>
    <p:extLst>
      <p:ext uri="{BB962C8B-B14F-4D97-AF65-F5344CB8AC3E}">
        <p14:creationId xmlns:p14="http://schemas.microsoft.com/office/powerpoint/2010/main" val="1420477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12188824" cy="675620"/>
          </a:xfrm>
          <a:prstGeom prst="rect">
            <a:avLst/>
          </a:prstGeom>
        </p:spPr>
      </p:pic>
      <p:sp>
        <p:nvSpPr>
          <p:cNvPr id="4" name="Rectangle 3"/>
          <p:cNvSpPr/>
          <p:nvPr/>
        </p:nvSpPr>
        <p:spPr>
          <a:xfrm>
            <a:off x="531812" y="152400"/>
            <a:ext cx="5867400" cy="892552"/>
          </a:xfrm>
          <a:prstGeom prst="rect">
            <a:avLst/>
          </a:prstGeom>
        </p:spPr>
        <p:txBody>
          <a:bodyPr wrap="square">
            <a:spAutoFit/>
          </a:bodyPr>
          <a:lstStyle/>
          <a:p>
            <a:r>
              <a:rPr lang="en-US" altLang="en-US" sz="2800" b="1" dirty="0" smtClean="0">
                <a:solidFill>
                  <a:schemeClr val="accent5">
                    <a:lumMod val="20000"/>
                    <a:lumOff val="80000"/>
                  </a:schemeClr>
                </a:solidFill>
              </a:rPr>
              <a:t>Q1 : </a:t>
            </a:r>
            <a:r>
              <a:rPr lang="en-US" altLang="en-US" sz="2400" b="1" dirty="0" smtClean="0">
                <a:solidFill>
                  <a:srgbClr val="0033CC"/>
                </a:solidFill>
              </a:rPr>
              <a:t>Class Diagram</a:t>
            </a:r>
            <a:endParaRPr lang="en-US" altLang="en-US" sz="2400" b="1" dirty="0">
              <a:solidFill>
                <a:srgbClr val="0033CC"/>
              </a:solidFill>
            </a:endParaRPr>
          </a:p>
          <a:p>
            <a:endParaRPr lang="en-US" altLang="en-US" sz="2400" b="1" dirty="0">
              <a:solidFill>
                <a:srgbClr val="0033CC"/>
              </a:solidFill>
            </a:endParaRPr>
          </a:p>
        </p:txBody>
      </p:sp>
      <p:pic>
        <p:nvPicPr>
          <p:cNvPr id="2" name="Picture 1"/>
          <p:cNvPicPr>
            <a:picLocks noChangeAspect="1"/>
          </p:cNvPicPr>
          <p:nvPr/>
        </p:nvPicPr>
        <p:blipFill>
          <a:blip r:embed="rId3"/>
          <a:stretch>
            <a:fillRect/>
          </a:stretch>
        </p:blipFill>
        <p:spPr>
          <a:xfrm>
            <a:off x="64246" y="828020"/>
            <a:ext cx="5420565" cy="5877580"/>
          </a:xfrm>
          <a:prstGeom prst="rect">
            <a:avLst/>
          </a:prstGeom>
        </p:spPr>
      </p:pic>
      <p:pic>
        <p:nvPicPr>
          <p:cNvPr id="3" name="Picture 2"/>
          <p:cNvPicPr>
            <a:picLocks noChangeAspect="1"/>
          </p:cNvPicPr>
          <p:nvPr/>
        </p:nvPicPr>
        <p:blipFill>
          <a:blip r:embed="rId4"/>
          <a:stretch>
            <a:fillRect/>
          </a:stretch>
        </p:blipFill>
        <p:spPr>
          <a:xfrm>
            <a:off x="5789613" y="828020"/>
            <a:ext cx="6334968" cy="5877580"/>
          </a:xfrm>
          <a:prstGeom prst="rect">
            <a:avLst/>
          </a:prstGeom>
        </p:spPr>
      </p:pic>
    </p:spTree>
    <p:extLst>
      <p:ext uri="{BB962C8B-B14F-4D97-AF65-F5344CB8AC3E}">
        <p14:creationId xmlns:p14="http://schemas.microsoft.com/office/powerpoint/2010/main" val="139506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12188824" cy="675620"/>
          </a:xfrm>
          <a:prstGeom prst="rect">
            <a:avLst/>
          </a:prstGeom>
        </p:spPr>
      </p:pic>
      <p:sp>
        <p:nvSpPr>
          <p:cNvPr id="4" name="Rectangle 3"/>
          <p:cNvSpPr/>
          <p:nvPr/>
        </p:nvSpPr>
        <p:spPr>
          <a:xfrm>
            <a:off x="531812" y="152400"/>
            <a:ext cx="9753600" cy="523220"/>
          </a:xfrm>
          <a:prstGeom prst="rect">
            <a:avLst/>
          </a:prstGeom>
        </p:spPr>
        <p:txBody>
          <a:bodyPr wrap="square">
            <a:spAutoFit/>
          </a:bodyPr>
          <a:lstStyle/>
          <a:p>
            <a:r>
              <a:rPr lang="en-US" altLang="en-US" sz="2800" b="1" dirty="0" smtClean="0">
                <a:solidFill>
                  <a:schemeClr val="accent5">
                    <a:lumMod val="20000"/>
                    <a:lumOff val="80000"/>
                  </a:schemeClr>
                </a:solidFill>
              </a:rPr>
              <a:t>Q1 : </a:t>
            </a:r>
            <a:r>
              <a:rPr lang="en-US" altLang="en-US" sz="2400" b="1" dirty="0" smtClean="0">
                <a:solidFill>
                  <a:srgbClr val="0033CC"/>
                </a:solidFill>
              </a:rPr>
              <a:t>Detailed documents with Code Snippet Explanation &amp; Screenshots.</a:t>
            </a:r>
            <a:endParaRPr lang="en-US" altLang="en-US" sz="2400" b="1" dirty="0">
              <a:solidFill>
                <a:srgbClr val="0033CC"/>
              </a:solidFill>
            </a:endParaRPr>
          </a:p>
        </p:txBody>
      </p:sp>
      <p:sp>
        <p:nvSpPr>
          <p:cNvPr id="3" name="TextBox 2"/>
          <p:cNvSpPr txBox="1"/>
          <p:nvPr/>
        </p:nvSpPr>
        <p:spPr>
          <a:xfrm>
            <a:off x="541597" y="828020"/>
            <a:ext cx="8229600" cy="400110"/>
          </a:xfrm>
          <a:prstGeom prst="rect">
            <a:avLst/>
          </a:prstGeom>
          <a:noFill/>
        </p:spPr>
        <p:txBody>
          <a:bodyPr wrap="square" rtlCol="0">
            <a:spAutoFit/>
          </a:bodyPr>
          <a:lstStyle/>
          <a:p>
            <a:r>
              <a:rPr lang="en-US" sz="2000" b="1" u="sng" dirty="0">
                <a:solidFill>
                  <a:srgbClr val="FF0000"/>
                </a:solidFill>
              </a:rPr>
              <a:t>Note: Detailed documents </a:t>
            </a:r>
            <a:r>
              <a:rPr lang="en-US" sz="2000" b="1" u="sng" dirty="0" smtClean="0">
                <a:solidFill>
                  <a:srgbClr val="FF0000"/>
                </a:solidFill>
              </a:rPr>
              <a:t>attached </a:t>
            </a:r>
            <a:r>
              <a:rPr lang="en-US" sz="2000" b="1" u="sng" dirty="0">
                <a:solidFill>
                  <a:srgbClr val="FF0000"/>
                </a:solidFill>
              </a:rPr>
              <a:t>here for further reference</a:t>
            </a:r>
          </a:p>
        </p:txBody>
      </p:sp>
      <p:graphicFrame>
        <p:nvGraphicFramePr>
          <p:cNvPr id="6" name="Object 5"/>
          <p:cNvGraphicFramePr>
            <a:graphicFrameLocks noChangeAspect="1"/>
          </p:cNvGraphicFramePr>
          <p:nvPr>
            <p:extLst>
              <p:ext uri="{D42A27DB-BD31-4B8C-83A1-F6EECF244321}">
                <p14:modId xmlns:p14="http://schemas.microsoft.com/office/powerpoint/2010/main" val="376982383"/>
              </p:ext>
            </p:extLst>
          </p:nvPr>
        </p:nvGraphicFramePr>
        <p:xfrm>
          <a:off x="684212" y="1380530"/>
          <a:ext cx="6477000" cy="5325070"/>
        </p:xfrm>
        <a:graphic>
          <a:graphicData uri="http://schemas.openxmlformats.org/presentationml/2006/ole">
            <mc:AlternateContent xmlns:mc="http://schemas.openxmlformats.org/markup-compatibility/2006">
              <mc:Choice xmlns:v="urn:schemas-microsoft-com:vml" Requires="v">
                <p:oleObj spid="_x0000_s13659" name="Acrobat Document" r:id="rId4" imgW="5828911" imgH="7543536" progId="AcroExch.Document.DC">
                  <p:embed/>
                </p:oleObj>
              </mc:Choice>
              <mc:Fallback>
                <p:oleObj name="Acrobat Document" r:id="rId4" imgW="5828911" imgH="7543536" progId="AcroExch.Document.DC">
                  <p:embed/>
                  <p:pic>
                    <p:nvPicPr>
                      <p:cNvPr id="0" name=""/>
                      <p:cNvPicPr/>
                      <p:nvPr/>
                    </p:nvPicPr>
                    <p:blipFill>
                      <a:blip r:embed="rId5"/>
                      <a:stretch>
                        <a:fillRect/>
                      </a:stretch>
                    </p:blipFill>
                    <p:spPr>
                      <a:xfrm>
                        <a:off x="684212" y="1380530"/>
                        <a:ext cx="6477000" cy="5325070"/>
                      </a:xfrm>
                      <a:prstGeom prst="rect">
                        <a:avLst/>
                      </a:prstGeom>
                    </p:spPr>
                  </p:pic>
                </p:oleObj>
              </mc:Fallback>
            </mc:AlternateContent>
          </a:graphicData>
        </a:graphic>
      </p:graphicFrame>
    </p:spTree>
    <p:extLst>
      <p:ext uri="{BB962C8B-B14F-4D97-AF65-F5344CB8AC3E}">
        <p14:creationId xmlns:p14="http://schemas.microsoft.com/office/powerpoint/2010/main" val="1902115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100.9.10\Corpcomm\Logos\KGiSL\KGiSL-Wt-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31" t="16118" r="14805" b="47597"/>
          <a:stretch/>
        </p:blipFill>
        <p:spPr bwMode="auto">
          <a:xfrm>
            <a:off x="10895012" y="237755"/>
            <a:ext cx="914400" cy="256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 y="0"/>
            <a:ext cx="12188824" cy="6858000"/>
          </a:xfrm>
          <a:prstGeom prst="rect">
            <a:avLst/>
          </a:prstGeom>
        </p:spPr>
      </p:pic>
      <p:sp>
        <p:nvSpPr>
          <p:cNvPr id="4" name="Rectangle 3"/>
          <p:cNvSpPr/>
          <p:nvPr/>
        </p:nvSpPr>
        <p:spPr>
          <a:xfrm>
            <a:off x="1370012" y="1859340"/>
            <a:ext cx="9296400" cy="2554545"/>
          </a:xfrm>
          <a:prstGeom prst="rect">
            <a:avLst/>
          </a:prstGeom>
        </p:spPr>
        <p:txBody>
          <a:bodyPr wrap="square">
            <a:spAutoFit/>
          </a:bodyPr>
          <a:lstStyle/>
          <a:p>
            <a:r>
              <a:rPr lang="en-US" altLang="en-US" sz="4000" b="1" dirty="0" smtClean="0">
                <a:solidFill>
                  <a:srgbClr val="FF0000"/>
                </a:solidFill>
              </a:rPr>
              <a:t>QUESTION 2 - </a:t>
            </a:r>
            <a:r>
              <a:rPr lang="en-US" sz="4000" dirty="0">
                <a:solidFill>
                  <a:srgbClr val="FF0000"/>
                </a:solidFill>
              </a:rPr>
              <a:t> [AMBITIOUS]</a:t>
            </a:r>
          </a:p>
          <a:p>
            <a:endParaRPr lang="en-US" sz="2400" dirty="0" smtClean="0">
              <a:solidFill>
                <a:prstClr val="white">
                  <a:lumMod val="95000"/>
                </a:prstClr>
              </a:solidFill>
            </a:endParaRPr>
          </a:p>
          <a:p>
            <a:pPr algn="just"/>
            <a:r>
              <a:rPr lang="en-US" sz="2400" dirty="0">
                <a:solidFill>
                  <a:srgbClr val="00297A"/>
                </a:solidFill>
              </a:rPr>
              <a:t>Create a Progressive Web App that allows readers to keep up with all topics, news, and events they care about, from one single place. The platform should bring news and stories from around the world together in a magazine format.</a:t>
            </a:r>
            <a:endParaRPr lang="en-US" altLang="en-US" sz="2400" b="1" dirty="0">
              <a:solidFill>
                <a:srgbClr val="FFFF00"/>
              </a:solidFill>
            </a:endParaRPr>
          </a:p>
        </p:txBody>
      </p:sp>
    </p:spTree>
    <p:extLst>
      <p:ext uri="{BB962C8B-B14F-4D97-AF65-F5344CB8AC3E}">
        <p14:creationId xmlns:p14="http://schemas.microsoft.com/office/powerpoint/2010/main" val="771987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10181</TotalTime>
  <Words>2238</Words>
  <Application>Microsoft Office PowerPoint</Application>
  <PresentationFormat>Custom</PresentationFormat>
  <Paragraphs>330</Paragraphs>
  <Slides>52</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3" baseType="lpstr">
      <vt:lpstr>Arial</vt:lpstr>
      <vt:lpstr>Batang</vt:lpstr>
      <vt:lpstr>Book Antiqua</vt:lpstr>
      <vt:lpstr>Calibri</vt:lpstr>
      <vt:lpstr>Courier New</vt:lpstr>
      <vt:lpstr>Symbol</vt:lpstr>
      <vt:lpstr>Times New Roman</vt:lpstr>
      <vt:lpstr>Wingdings</vt:lpstr>
      <vt:lpstr>Office Theme</vt:lpstr>
      <vt:lpstr>Acrobat Document</vt:lpstr>
      <vt:lpstr>Adobe 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Kiruba Shankar Natarajan</dc:creator>
  <cp:lastModifiedBy>Ajay Kumar Rayappa</cp:lastModifiedBy>
  <cp:revision>567</cp:revision>
  <dcterms:created xsi:type="dcterms:W3CDTF">2018-01-16T06:37:07Z</dcterms:created>
  <dcterms:modified xsi:type="dcterms:W3CDTF">2021-01-24T17:30:12Z</dcterms:modified>
</cp:coreProperties>
</file>